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59" r:id="rId4"/>
    <p:sldMasterId id="2147483692" r:id="rId5"/>
  </p:sldMasterIdLst>
  <p:notesMasterIdLst>
    <p:notesMasterId r:id="rId75"/>
  </p:notesMasterIdLst>
  <p:handoutMasterIdLst>
    <p:handoutMasterId r:id="rId76"/>
  </p:handoutMasterIdLst>
  <p:sldIdLst>
    <p:sldId id="330" r:id="rId6"/>
    <p:sldId id="554" r:id="rId7"/>
    <p:sldId id="383" r:id="rId8"/>
    <p:sldId id="359" r:id="rId9"/>
    <p:sldId id="476" r:id="rId10"/>
    <p:sldId id="478" r:id="rId11"/>
    <p:sldId id="479" r:id="rId12"/>
    <p:sldId id="480"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495" r:id="rId28"/>
    <p:sldId id="527" r:id="rId29"/>
    <p:sldId id="496" r:id="rId30"/>
    <p:sldId id="497" r:id="rId31"/>
    <p:sldId id="498" r:id="rId32"/>
    <p:sldId id="499" r:id="rId33"/>
    <p:sldId id="500" r:id="rId34"/>
    <p:sldId id="501" r:id="rId35"/>
    <p:sldId id="540" r:id="rId36"/>
    <p:sldId id="503" r:id="rId37"/>
    <p:sldId id="504" r:id="rId38"/>
    <p:sldId id="505" r:id="rId39"/>
    <p:sldId id="506" r:id="rId40"/>
    <p:sldId id="507" r:id="rId41"/>
    <p:sldId id="508" r:id="rId42"/>
    <p:sldId id="509" r:id="rId43"/>
    <p:sldId id="510" r:id="rId44"/>
    <p:sldId id="511" r:id="rId45"/>
    <p:sldId id="512" r:id="rId46"/>
    <p:sldId id="513" r:id="rId47"/>
    <p:sldId id="514" r:id="rId48"/>
    <p:sldId id="515" r:id="rId49"/>
    <p:sldId id="516" r:id="rId50"/>
    <p:sldId id="517" r:id="rId51"/>
    <p:sldId id="520" r:id="rId52"/>
    <p:sldId id="519" r:id="rId53"/>
    <p:sldId id="521" r:id="rId54"/>
    <p:sldId id="522" r:id="rId55"/>
    <p:sldId id="523" r:id="rId56"/>
    <p:sldId id="530" r:id="rId57"/>
    <p:sldId id="524" r:id="rId58"/>
    <p:sldId id="525" r:id="rId59"/>
    <p:sldId id="531" r:id="rId60"/>
    <p:sldId id="532" r:id="rId61"/>
    <p:sldId id="533" r:id="rId62"/>
    <p:sldId id="534" r:id="rId63"/>
    <p:sldId id="535" r:id="rId64"/>
    <p:sldId id="536" r:id="rId65"/>
    <p:sldId id="528" r:id="rId66"/>
    <p:sldId id="526" r:id="rId67"/>
    <p:sldId id="537" r:id="rId68"/>
    <p:sldId id="538" r:id="rId69"/>
    <p:sldId id="539" r:id="rId70"/>
    <p:sldId id="529" r:id="rId71"/>
    <p:sldId id="414" r:id="rId72"/>
    <p:sldId id="427" r:id="rId73"/>
    <p:sldId id="35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769A"/>
    <a:srgbClr val="38D9DD"/>
    <a:srgbClr val="F57921"/>
    <a:srgbClr val="272936"/>
    <a:srgbClr val="9E9CB4"/>
    <a:srgbClr val="7FCBC9"/>
    <a:srgbClr val="261E5E"/>
    <a:srgbClr val="345A99"/>
    <a:srgbClr val="FF0A7B"/>
    <a:srgbClr val="CDA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14070-F513-469F-8138-A6E84104D471}" v="1" dt="2025-02-24T08:54:13.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0" autoAdjust="0"/>
    <p:restoredTop sz="96301" autoAdjust="0"/>
  </p:normalViewPr>
  <p:slideViewPr>
    <p:cSldViewPr snapToGrid="0" showGuides="1">
      <p:cViewPr varScale="1">
        <p:scale>
          <a:sx n="153" d="100"/>
          <a:sy n="153" d="100"/>
        </p:scale>
        <p:origin x="318" y="1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ulian Ilie-Nemedi" userId="c5ffad915e5e9439" providerId="LiveId" clId="{7C833B37-1480-BC4E-B657-21B37835A78E}"/>
    <pc:docChg chg="undo custSel addSld delSld modSld">
      <pc:chgData name="Iulian Ilie-Nemedi" userId="c5ffad915e5e9439" providerId="LiveId" clId="{7C833B37-1480-BC4E-B657-21B37835A78E}" dt="2023-02-24T21:56:51.408" v="18" actId="1076"/>
      <pc:docMkLst>
        <pc:docMk/>
      </pc:docMkLst>
      <pc:sldChg chg="del">
        <pc:chgData name="Iulian Ilie-Nemedi" userId="c5ffad915e5e9439" providerId="LiveId" clId="{7C833B37-1480-BC4E-B657-21B37835A78E}" dt="2023-02-24T21:54:18.250" v="0" actId="2696"/>
        <pc:sldMkLst>
          <pc:docMk/>
          <pc:sldMk cId="459170904" sldId="362"/>
        </pc:sldMkLst>
      </pc:sldChg>
      <pc:sldChg chg="add">
        <pc:chgData name="Iulian Ilie-Nemedi" userId="c5ffad915e5e9439" providerId="LiveId" clId="{7C833B37-1480-BC4E-B657-21B37835A78E}" dt="2023-02-24T21:54:53.203" v="1"/>
        <pc:sldMkLst>
          <pc:docMk/>
          <pc:sldMk cId="2352598445" sldId="362"/>
        </pc:sldMkLst>
      </pc:sldChg>
      <pc:sldChg chg="addSp modSp add mod">
        <pc:chgData name="Iulian Ilie-Nemedi" userId="c5ffad915e5e9439" providerId="LiveId" clId="{7C833B37-1480-BC4E-B657-21B37835A78E}" dt="2023-02-24T21:56:51.408" v="18" actId="1076"/>
        <pc:sldMkLst>
          <pc:docMk/>
          <pc:sldMk cId="421380814" sldId="469"/>
        </pc:sldMkLst>
      </pc:sldChg>
    </pc:docChg>
  </pc:docChgLst>
  <pc:docChgLst>
    <pc:chgData name="Iulian Ilie-Nemedi" userId="c5ffad915e5e9439" providerId="LiveId" clId="{8FD3B839-3C60-4E28-8F0E-36077C3327F3}"/>
    <pc:docChg chg="undo custSel addSld delSld modSld">
      <pc:chgData name="Iulian Ilie-Nemedi" userId="c5ffad915e5e9439" providerId="LiveId" clId="{8FD3B839-3C60-4E28-8F0E-36077C3327F3}" dt="2024-03-23T05:38:42.201" v="2592"/>
      <pc:docMkLst>
        <pc:docMk/>
      </pc:docMkLst>
      <pc:sldChg chg="addSp modSp">
        <pc:chgData name="Iulian Ilie-Nemedi" userId="c5ffad915e5e9439" providerId="LiveId" clId="{8FD3B839-3C60-4E28-8F0E-36077C3327F3}" dt="2024-03-23T05:38:42.201" v="2592"/>
        <pc:sldMkLst>
          <pc:docMk/>
          <pc:sldMk cId="925986790" sldId="330"/>
        </pc:sldMkLst>
      </pc:sldChg>
      <pc:sldChg chg="modAnim">
        <pc:chgData name="Iulian Ilie-Nemedi" userId="c5ffad915e5e9439" providerId="LiveId" clId="{8FD3B839-3C60-4E28-8F0E-36077C3327F3}" dt="2024-03-17T19:41:31.691" v="194"/>
        <pc:sldMkLst>
          <pc:docMk/>
          <pc:sldMk cId="1508386829" sldId="358"/>
        </pc:sldMkLst>
      </pc:sldChg>
      <pc:sldChg chg="modSp mod modAnim">
        <pc:chgData name="Iulian Ilie-Nemedi" userId="c5ffad915e5e9439" providerId="LiveId" clId="{8FD3B839-3C60-4E28-8F0E-36077C3327F3}" dt="2024-03-17T19:23:23.071" v="6" actId="1076"/>
        <pc:sldMkLst>
          <pc:docMk/>
          <pc:sldMk cId="4235271135" sldId="359"/>
        </pc:sldMkLst>
      </pc:sldChg>
      <pc:sldChg chg="modAnim">
        <pc:chgData name="Iulian Ilie-Nemedi" userId="c5ffad915e5e9439" providerId="LiveId" clId="{8FD3B839-3C60-4E28-8F0E-36077C3327F3}" dt="2024-03-22T05:32:30.252" v="507"/>
        <pc:sldMkLst>
          <pc:docMk/>
          <pc:sldMk cId="3070646046" sldId="414"/>
        </pc:sldMkLst>
      </pc:sldChg>
      <pc:sldChg chg="modAnim">
        <pc:chgData name="Iulian Ilie-Nemedi" userId="c5ffad915e5e9439" providerId="LiveId" clId="{8FD3B839-3C60-4E28-8F0E-36077C3327F3}" dt="2024-03-17T19:41:38.459" v="196"/>
        <pc:sldMkLst>
          <pc:docMk/>
          <pc:sldMk cId="884844249" sldId="427"/>
        </pc:sldMkLst>
      </pc:sldChg>
      <pc:sldChg chg="modAnim">
        <pc:chgData name="Iulian Ilie-Nemedi" userId="c5ffad915e5e9439" providerId="LiveId" clId="{8FD3B839-3C60-4E28-8F0E-36077C3327F3}" dt="2024-03-17T19:23:47.820" v="11"/>
        <pc:sldMkLst>
          <pc:docMk/>
          <pc:sldMk cId="260697116" sldId="476"/>
        </pc:sldMkLst>
      </pc:sldChg>
      <pc:sldChg chg="modAnim">
        <pc:chgData name="Iulian Ilie-Nemedi" userId="c5ffad915e5e9439" providerId="LiveId" clId="{8FD3B839-3C60-4E28-8F0E-36077C3327F3}" dt="2024-03-17T19:24:17.591" v="16"/>
        <pc:sldMkLst>
          <pc:docMk/>
          <pc:sldMk cId="3454202689" sldId="478"/>
        </pc:sldMkLst>
      </pc:sldChg>
      <pc:sldChg chg="modAnim">
        <pc:chgData name="Iulian Ilie-Nemedi" userId="c5ffad915e5e9439" providerId="LiveId" clId="{8FD3B839-3C60-4E28-8F0E-36077C3327F3}" dt="2024-03-17T19:24:26.975" v="18"/>
        <pc:sldMkLst>
          <pc:docMk/>
          <pc:sldMk cId="167452931" sldId="479"/>
        </pc:sldMkLst>
      </pc:sldChg>
      <pc:sldChg chg="modAnim">
        <pc:chgData name="Iulian Ilie-Nemedi" userId="c5ffad915e5e9439" providerId="LiveId" clId="{8FD3B839-3C60-4E28-8F0E-36077C3327F3}" dt="2024-03-17T19:24:36.436" v="20"/>
        <pc:sldMkLst>
          <pc:docMk/>
          <pc:sldMk cId="1904464783" sldId="480"/>
        </pc:sldMkLst>
      </pc:sldChg>
      <pc:sldChg chg="modAnim">
        <pc:chgData name="Iulian Ilie-Nemedi" userId="c5ffad915e5e9439" providerId="LiveId" clId="{8FD3B839-3C60-4E28-8F0E-36077C3327F3}" dt="2024-03-17T19:24:41.106" v="22"/>
        <pc:sldMkLst>
          <pc:docMk/>
          <pc:sldMk cId="3128700097" sldId="481"/>
        </pc:sldMkLst>
      </pc:sldChg>
      <pc:sldChg chg="modAnim">
        <pc:chgData name="Iulian Ilie-Nemedi" userId="c5ffad915e5e9439" providerId="LiveId" clId="{8FD3B839-3C60-4E28-8F0E-36077C3327F3}" dt="2024-03-17T19:24:46.052" v="24"/>
        <pc:sldMkLst>
          <pc:docMk/>
          <pc:sldMk cId="3788129180" sldId="482"/>
        </pc:sldMkLst>
      </pc:sldChg>
      <pc:sldChg chg="modAnim">
        <pc:chgData name="Iulian Ilie-Nemedi" userId="c5ffad915e5e9439" providerId="LiveId" clId="{8FD3B839-3C60-4E28-8F0E-36077C3327F3}" dt="2024-03-17T19:24:52.027" v="26"/>
        <pc:sldMkLst>
          <pc:docMk/>
          <pc:sldMk cId="4082709619" sldId="483"/>
        </pc:sldMkLst>
      </pc:sldChg>
      <pc:sldChg chg="modAnim">
        <pc:chgData name="Iulian Ilie-Nemedi" userId="c5ffad915e5e9439" providerId="LiveId" clId="{8FD3B839-3C60-4E28-8F0E-36077C3327F3}" dt="2024-03-17T19:25:13.482" v="32"/>
        <pc:sldMkLst>
          <pc:docMk/>
          <pc:sldMk cId="2817509514" sldId="484"/>
        </pc:sldMkLst>
      </pc:sldChg>
      <pc:sldChg chg="modAnim">
        <pc:chgData name="Iulian Ilie-Nemedi" userId="c5ffad915e5e9439" providerId="LiveId" clId="{8FD3B839-3C60-4E28-8F0E-36077C3327F3}" dt="2024-03-17T19:25:43.965" v="40"/>
        <pc:sldMkLst>
          <pc:docMk/>
          <pc:sldMk cId="3499169969" sldId="485"/>
        </pc:sldMkLst>
      </pc:sldChg>
      <pc:sldChg chg="modAnim">
        <pc:chgData name="Iulian Ilie-Nemedi" userId="c5ffad915e5e9439" providerId="LiveId" clId="{8FD3B839-3C60-4E28-8F0E-36077C3327F3}" dt="2024-03-17T19:26:08.252" v="45"/>
        <pc:sldMkLst>
          <pc:docMk/>
          <pc:sldMk cId="2637481698" sldId="486"/>
        </pc:sldMkLst>
      </pc:sldChg>
      <pc:sldChg chg="addSp modSp modAnim">
        <pc:chgData name="Iulian Ilie-Nemedi" userId="c5ffad915e5e9439" providerId="LiveId" clId="{8FD3B839-3C60-4E28-8F0E-36077C3327F3}" dt="2024-03-17T19:27:21.661" v="50" actId="1076"/>
        <pc:sldMkLst>
          <pc:docMk/>
          <pc:sldMk cId="3667612826" sldId="487"/>
        </pc:sldMkLst>
      </pc:sldChg>
      <pc:sldChg chg="modAnim">
        <pc:chgData name="Iulian Ilie-Nemedi" userId="c5ffad915e5e9439" providerId="LiveId" clId="{8FD3B839-3C60-4E28-8F0E-36077C3327F3}" dt="2024-03-17T19:27:45.012" v="52"/>
        <pc:sldMkLst>
          <pc:docMk/>
          <pc:sldMk cId="2457373690" sldId="488"/>
        </pc:sldMkLst>
      </pc:sldChg>
      <pc:sldChg chg="modAnim">
        <pc:chgData name="Iulian Ilie-Nemedi" userId="c5ffad915e5e9439" providerId="LiveId" clId="{8FD3B839-3C60-4E28-8F0E-36077C3327F3}" dt="2024-03-17T19:27:49.773" v="54"/>
        <pc:sldMkLst>
          <pc:docMk/>
          <pc:sldMk cId="4008831461" sldId="489"/>
        </pc:sldMkLst>
      </pc:sldChg>
      <pc:sldChg chg="modAnim">
        <pc:chgData name="Iulian Ilie-Nemedi" userId="c5ffad915e5e9439" providerId="LiveId" clId="{8FD3B839-3C60-4E28-8F0E-36077C3327F3}" dt="2024-03-17T19:27:55.329" v="56"/>
        <pc:sldMkLst>
          <pc:docMk/>
          <pc:sldMk cId="1782293616" sldId="490"/>
        </pc:sldMkLst>
      </pc:sldChg>
      <pc:sldChg chg="modAnim">
        <pc:chgData name="Iulian Ilie-Nemedi" userId="c5ffad915e5e9439" providerId="LiveId" clId="{8FD3B839-3C60-4E28-8F0E-36077C3327F3}" dt="2024-03-17T19:28:14.852" v="60"/>
        <pc:sldMkLst>
          <pc:docMk/>
          <pc:sldMk cId="3245095195" sldId="491"/>
        </pc:sldMkLst>
      </pc:sldChg>
      <pc:sldChg chg="modAnim">
        <pc:chgData name="Iulian Ilie-Nemedi" userId="c5ffad915e5e9439" providerId="LiveId" clId="{8FD3B839-3C60-4E28-8F0E-36077C3327F3}" dt="2024-03-17T19:28:47.457" v="66"/>
        <pc:sldMkLst>
          <pc:docMk/>
          <pc:sldMk cId="3545312073" sldId="492"/>
        </pc:sldMkLst>
      </pc:sldChg>
      <pc:sldChg chg="modAnim">
        <pc:chgData name="Iulian Ilie-Nemedi" userId="c5ffad915e5e9439" providerId="LiveId" clId="{8FD3B839-3C60-4E28-8F0E-36077C3327F3}" dt="2024-03-17T19:29:12.606" v="71"/>
        <pc:sldMkLst>
          <pc:docMk/>
          <pc:sldMk cId="2305313664" sldId="493"/>
        </pc:sldMkLst>
      </pc:sldChg>
      <pc:sldChg chg="modAnim">
        <pc:chgData name="Iulian Ilie-Nemedi" userId="c5ffad915e5e9439" providerId="LiveId" clId="{8FD3B839-3C60-4E28-8F0E-36077C3327F3}" dt="2024-03-17T19:29:30.434" v="76"/>
        <pc:sldMkLst>
          <pc:docMk/>
          <pc:sldMk cId="148949722" sldId="494"/>
        </pc:sldMkLst>
      </pc:sldChg>
      <pc:sldChg chg="addSp modSp modAnim">
        <pc:chgData name="Iulian Ilie-Nemedi" userId="c5ffad915e5e9439" providerId="LiveId" clId="{8FD3B839-3C60-4E28-8F0E-36077C3327F3}" dt="2024-03-17T19:30:27.553" v="91"/>
        <pc:sldMkLst>
          <pc:docMk/>
          <pc:sldMk cId="1910752381" sldId="495"/>
        </pc:sldMkLst>
      </pc:sldChg>
      <pc:sldChg chg="modAnim">
        <pc:chgData name="Iulian Ilie-Nemedi" userId="c5ffad915e5e9439" providerId="LiveId" clId="{8FD3B839-3C60-4E28-8F0E-36077C3327F3}" dt="2024-03-17T19:31:47.487" v="107"/>
        <pc:sldMkLst>
          <pc:docMk/>
          <pc:sldMk cId="377457610" sldId="496"/>
        </pc:sldMkLst>
      </pc:sldChg>
      <pc:sldChg chg="modAnim">
        <pc:chgData name="Iulian Ilie-Nemedi" userId="c5ffad915e5e9439" providerId="LiveId" clId="{8FD3B839-3C60-4E28-8F0E-36077C3327F3}" dt="2024-03-17T19:32:58.816" v="127"/>
        <pc:sldMkLst>
          <pc:docMk/>
          <pc:sldMk cId="1364811638" sldId="497"/>
        </pc:sldMkLst>
      </pc:sldChg>
      <pc:sldChg chg="modSp mod addAnim delAnim modAnim">
        <pc:chgData name="Iulian Ilie-Nemedi" userId="c5ffad915e5e9439" providerId="LiveId" clId="{8FD3B839-3C60-4E28-8F0E-36077C3327F3}" dt="2024-03-17T19:34:21.334" v="142"/>
        <pc:sldMkLst>
          <pc:docMk/>
          <pc:sldMk cId="2315717737" sldId="498"/>
        </pc:sldMkLst>
      </pc:sldChg>
      <pc:sldChg chg="modAnim">
        <pc:chgData name="Iulian Ilie-Nemedi" userId="c5ffad915e5e9439" providerId="LiveId" clId="{8FD3B839-3C60-4E28-8F0E-36077C3327F3}" dt="2024-03-17T19:35:07.580" v="147"/>
        <pc:sldMkLst>
          <pc:docMk/>
          <pc:sldMk cId="2677291190" sldId="500"/>
        </pc:sldMkLst>
      </pc:sldChg>
      <pc:sldChg chg="addSp modSp mod modAnim">
        <pc:chgData name="Iulian Ilie-Nemedi" userId="c5ffad915e5e9439" providerId="LiveId" clId="{8FD3B839-3C60-4E28-8F0E-36077C3327F3}" dt="2024-03-21T19:18:09.264" v="198" actId="14861"/>
        <pc:sldMkLst>
          <pc:docMk/>
          <pc:sldMk cId="1311274533" sldId="501"/>
        </pc:sldMkLst>
      </pc:sldChg>
      <pc:sldChg chg="del modAnim">
        <pc:chgData name="Iulian Ilie-Nemedi" userId="c5ffad915e5e9439" providerId="LiveId" clId="{8FD3B839-3C60-4E28-8F0E-36077C3327F3}" dt="2024-03-22T05:43:46.630" v="945" actId="47"/>
        <pc:sldMkLst>
          <pc:docMk/>
          <pc:sldMk cId="939008975" sldId="502"/>
        </pc:sldMkLst>
      </pc:sldChg>
      <pc:sldChg chg="modAnim">
        <pc:chgData name="Iulian Ilie-Nemedi" userId="c5ffad915e5e9439" providerId="LiveId" clId="{8FD3B839-3C60-4E28-8F0E-36077C3327F3}" dt="2024-03-17T19:38:05.836" v="173"/>
        <pc:sldMkLst>
          <pc:docMk/>
          <pc:sldMk cId="1974861028" sldId="503"/>
        </pc:sldMkLst>
      </pc:sldChg>
      <pc:sldChg chg="modAnim">
        <pc:chgData name="Iulian Ilie-Nemedi" userId="c5ffad915e5e9439" providerId="LiveId" clId="{8FD3B839-3C60-4E28-8F0E-36077C3327F3}" dt="2024-03-17T19:38:24.568" v="177"/>
        <pc:sldMkLst>
          <pc:docMk/>
          <pc:sldMk cId="1327461492" sldId="504"/>
        </pc:sldMkLst>
      </pc:sldChg>
      <pc:sldChg chg="addSp delSp modSp mod delAnim modAnim">
        <pc:chgData name="Iulian Ilie-Nemedi" userId="c5ffad915e5e9439" providerId="LiveId" clId="{8FD3B839-3C60-4E28-8F0E-36077C3327F3}" dt="2024-03-22T05:54:19.505" v="1601" actId="20577"/>
        <pc:sldMkLst>
          <pc:docMk/>
          <pc:sldMk cId="270471603" sldId="505"/>
        </pc:sldMkLst>
      </pc:sldChg>
      <pc:sldChg chg="modAnim">
        <pc:chgData name="Iulian Ilie-Nemedi" userId="c5ffad915e5e9439" providerId="LiveId" clId="{8FD3B839-3C60-4E28-8F0E-36077C3327F3}" dt="2024-03-17T19:38:47.960" v="185"/>
        <pc:sldMkLst>
          <pc:docMk/>
          <pc:sldMk cId="3286962535" sldId="506"/>
        </pc:sldMkLst>
      </pc:sldChg>
      <pc:sldChg chg="addSp delSp modSp modAnim">
        <pc:chgData name="Iulian Ilie-Nemedi" userId="c5ffad915e5e9439" providerId="LiveId" clId="{8FD3B839-3C60-4E28-8F0E-36077C3327F3}" dt="2024-03-17T19:40:00.612" v="192" actId="478"/>
        <pc:sldMkLst>
          <pc:docMk/>
          <pc:sldMk cId="3126745020" sldId="507"/>
        </pc:sldMkLst>
      </pc:sldChg>
      <pc:sldChg chg="addSp delSp modSp mod modAnim">
        <pc:chgData name="Iulian Ilie-Nemedi" userId="c5ffad915e5e9439" providerId="LiveId" clId="{8FD3B839-3C60-4E28-8F0E-36077C3327F3}" dt="2024-03-22T06:04:33.520" v="2421" actId="20577"/>
        <pc:sldMkLst>
          <pc:docMk/>
          <pc:sldMk cId="634704554" sldId="508"/>
        </pc:sldMkLst>
      </pc:sldChg>
      <pc:sldChg chg="modSp modAnim">
        <pc:chgData name="Iulian Ilie-Nemedi" userId="c5ffad915e5e9439" providerId="LiveId" clId="{8FD3B839-3C60-4E28-8F0E-36077C3327F3}" dt="2024-03-22T06:04:51.703" v="2425" actId="113"/>
        <pc:sldMkLst>
          <pc:docMk/>
          <pc:sldMk cId="2035588708" sldId="509"/>
        </pc:sldMkLst>
      </pc:sldChg>
      <pc:sldChg chg="modSp mod modAnim">
        <pc:chgData name="Iulian Ilie-Nemedi" userId="c5ffad915e5e9439" providerId="LiveId" clId="{8FD3B839-3C60-4E28-8F0E-36077C3327F3}" dt="2024-03-22T06:05:23.480" v="2436"/>
        <pc:sldMkLst>
          <pc:docMk/>
          <pc:sldMk cId="805705471" sldId="510"/>
        </pc:sldMkLst>
      </pc:sldChg>
      <pc:sldChg chg="modAnim">
        <pc:chgData name="Iulian Ilie-Nemedi" userId="c5ffad915e5e9439" providerId="LiveId" clId="{8FD3B839-3C60-4E28-8F0E-36077C3327F3}" dt="2024-03-22T06:05:45.730" v="2439"/>
        <pc:sldMkLst>
          <pc:docMk/>
          <pc:sldMk cId="869878841" sldId="511"/>
        </pc:sldMkLst>
      </pc:sldChg>
      <pc:sldChg chg="modAnim">
        <pc:chgData name="Iulian Ilie-Nemedi" userId="c5ffad915e5e9439" providerId="LiveId" clId="{8FD3B839-3C60-4E28-8F0E-36077C3327F3}" dt="2024-03-22T06:06:09.953" v="2443"/>
        <pc:sldMkLst>
          <pc:docMk/>
          <pc:sldMk cId="4252754063" sldId="512"/>
        </pc:sldMkLst>
      </pc:sldChg>
      <pc:sldChg chg="modAnim">
        <pc:chgData name="Iulian Ilie-Nemedi" userId="c5ffad915e5e9439" providerId="LiveId" clId="{8FD3B839-3C60-4E28-8F0E-36077C3327F3}" dt="2024-03-22T06:06:28.039" v="2446"/>
        <pc:sldMkLst>
          <pc:docMk/>
          <pc:sldMk cId="2001512767" sldId="513"/>
        </pc:sldMkLst>
      </pc:sldChg>
      <pc:sldChg chg="modAnim">
        <pc:chgData name="Iulian Ilie-Nemedi" userId="c5ffad915e5e9439" providerId="LiveId" clId="{8FD3B839-3C60-4E28-8F0E-36077C3327F3}" dt="2024-03-22T06:06:41.111" v="2449"/>
        <pc:sldMkLst>
          <pc:docMk/>
          <pc:sldMk cId="4095868730" sldId="514"/>
        </pc:sldMkLst>
      </pc:sldChg>
      <pc:sldChg chg="modAnim">
        <pc:chgData name="Iulian Ilie-Nemedi" userId="c5ffad915e5e9439" providerId="LiveId" clId="{8FD3B839-3C60-4E28-8F0E-36077C3327F3}" dt="2024-03-22T06:06:59.907" v="2452"/>
        <pc:sldMkLst>
          <pc:docMk/>
          <pc:sldMk cId="4090035076" sldId="515"/>
        </pc:sldMkLst>
      </pc:sldChg>
      <pc:sldChg chg="modAnim">
        <pc:chgData name="Iulian Ilie-Nemedi" userId="c5ffad915e5e9439" providerId="LiveId" clId="{8FD3B839-3C60-4E28-8F0E-36077C3327F3}" dt="2024-03-22T06:07:07.784" v="2454"/>
        <pc:sldMkLst>
          <pc:docMk/>
          <pc:sldMk cId="784247833" sldId="516"/>
        </pc:sldMkLst>
      </pc:sldChg>
      <pc:sldChg chg="modAnim">
        <pc:chgData name="Iulian Ilie-Nemedi" userId="c5ffad915e5e9439" providerId="LiveId" clId="{8FD3B839-3C60-4E28-8F0E-36077C3327F3}" dt="2024-03-22T06:07:21.887" v="2457"/>
        <pc:sldMkLst>
          <pc:docMk/>
          <pc:sldMk cId="2252570604" sldId="517"/>
        </pc:sldMkLst>
      </pc:sldChg>
      <pc:sldChg chg="modAnim">
        <pc:chgData name="Iulian Ilie-Nemedi" userId="c5ffad915e5e9439" providerId="LiveId" clId="{8FD3B839-3C60-4E28-8F0E-36077C3327F3}" dt="2024-03-22T06:07:40.472" v="2462"/>
        <pc:sldMkLst>
          <pc:docMk/>
          <pc:sldMk cId="3516152219" sldId="519"/>
        </pc:sldMkLst>
      </pc:sldChg>
      <pc:sldChg chg="modAnim">
        <pc:chgData name="Iulian Ilie-Nemedi" userId="c5ffad915e5e9439" providerId="LiveId" clId="{8FD3B839-3C60-4E28-8F0E-36077C3327F3}" dt="2024-03-22T06:07:29.295" v="2459"/>
        <pc:sldMkLst>
          <pc:docMk/>
          <pc:sldMk cId="1715977007" sldId="520"/>
        </pc:sldMkLst>
      </pc:sldChg>
      <pc:sldChg chg="modAnim">
        <pc:chgData name="Iulian Ilie-Nemedi" userId="c5ffad915e5e9439" providerId="LiveId" clId="{8FD3B839-3C60-4E28-8F0E-36077C3327F3}" dt="2024-03-22T06:08:01.523" v="2467"/>
        <pc:sldMkLst>
          <pc:docMk/>
          <pc:sldMk cId="62194052" sldId="521"/>
        </pc:sldMkLst>
      </pc:sldChg>
      <pc:sldChg chg="modAnim">
        <pc:chgData name="Iulian Ilie-Nemedi" userId="c5ffad915e5e9439" providerId="LiveId" clId="{8FD3B839-3C60-4E28-8F0E-36077C3327F3}" dt="2024-03-22T06:08:10.357" v="2469"/>
        <pc:sldMkLst>
          <pc:docMk/>
          <pc:sldMk cId="3193658646" sldId="522"/>
        </pc:sldMkLst>
      </pc:sldChg>
      <pc:sldChg chg="modAnim">
        <pc:chgData name="Iulian Ilie-Nemedi" userId="c5ffad915e5e9439" providerId="LiveId" clId="{8FD3B839-3C60-4E28-8F0E-36077C3327F3}" dt="2024-03-22T06:10:28.184" v="2489"/>
        <pc:sldMkLst>
          <pc:docMk/>
          <pc:sldMk cId="4071741591" sldId="523"/>
        </pc:sldMkLst>
      </pc:sldChg>
      <pc:sldChg chg="modAnim">
        <pc:chgData name="Iulian Ilie-Nemedi" userId="c5ffad915e5e9439" providerId="LiveId" clId="{8FD3B839-3C60-4E28-8F0E-36077C3327F3}" dt="2024-03-22T06:17:20.829" v="2497"/>
        <pc:sldMkLst>
          <pc:docMk/>
          <pc:sldMk cId="2235806132" sldId="524"/>
        </pc:sldMkLst>
      </pc:sldChg>
      <pc:sldChg chg="modAnim">
        <pc:chgData name="Iulian Ilie-Nemedi" userId="c5ffad915e5e9439" providerId="LiveId" clId="{8FD3B839-3C60-4E28-8F0E-36077C3327F3}" dt="2024-03-17T19:31:11.447" v="101"/>
        <pc:sldMkLst>
          <pc:docMk/>
          <pc:sldMk cId="3350514140" sldId="527"/>
        </pc:sldMkLst>
      </pc:sldChg>
      <pc:sldChg chg="addSp modSp modAnim">
        <pc:chgData name="Iulian Ilie-Nemedi" userId="c5ffad915e5e9439" providerId="LiveId" clId="{8FD3B839-3C60-4E28-8F0E-36077C3327F3}" dt="2024-03-22T06:25:50.853" v="2563" actId="1076"/>
        <pc:sldMkLst>
          <pc:docMk/>
          <pc:sldMk cId="2375484347" sldId="528"/>
        </pc:sldMkLst>
      </pc:sldChg>
      <pc:sldChg chg="addSp modSp modAnim">
        <pc:chgData name="Iulian Ilie-Nemedi" userId="c5ffad915e5e9439" providerId="LiveId" clId="{8FD3B839-3C60-4E28-8F0E-36077C3327F3}" dt="2024-03-22T06:28:56.023" v="2591"/>
        <pc:sldMkLst>
          <pc:docMk/>
          <pc:sldMk cId="3174957" sldId="529"/>
        </pc:sldMkLst>
      </pc:sldChg>
      <pc:sldChg chg="addSp modSp modAnim">
        <pc:chgData name="Iulian Ilie-Nemedi" userId="c5ffad915e5e9439" providerId="LiveId" clId="{8FD3B839-3C60-4E28-8F0E-36077C3327F3}" dt="2024-03-22T06:11:27.344" v="2492"/>
        <pc:sldMkLst>
          <pc:docMk/>
          <pc:sldMk cId="1014368035" sldId="530"/>
        </pc:sldMkLst>
      </pc:sldChg>
      <pc:sldChg chg="modAnim">
        <pc:chgData name="Iulian Ilie-Nemedi" userId="c5ffad915e5e9439" providerId="LiveId" clId="{8FD3B839-3C60-4E28-8F0E-36077C3327F3}" dt="2024-03-22T06:17:51.873" v="2503"/>
        <pc:sldMkLst>
          <pc:docMk/>
          <pc:sldMk cId="1547332781" sldId="531"/>
        </pc:sldMkLst>
      </pc:sldChg>
      <pc:sldChg chg="modSp mod modAnim">
        <pc:chgData name="Iulian Ilie-Nemedi" userId="c5ffad915e5e9439" providerId="LiveId" clId="{8FD3B839-3C60-4E28-8F0E-36077C3327F3}" dt="2024-03-22T06:21:22.021" v="2522"/>
        <pc:sldMkLst>
          <pc:docMk/>
          <pc:sldMk cId="3313971368" sldId="532"/>
        </pc:sldMkLst>
      </pc:sldChg>
      <pc:sldChg chg="modAnim">
        <pc:chgData name="Iulian Ilie-Nemedi" userId="c5ffad915e5e9439" providerId="LiveId" clId="{8FD3B839-3C60-4E28-8F0E-36077C3327F3}" dt="2024-03-22T06:21:48.784" v="2526"/>
        <pc:sldMkLst>
          <pc:docMk/>
          <pc:sldMk cId="3313751265" sldId="533"/>
        </pc:sldMkLst>
      </pc:sldChg>
      <pc:sldChg chg="modAnim">
        <pc:chgData name="Iulian Ilie-Nemedi" userId="c5ffad915e5e9439" providerId="LiveId" clId="{8FD3B839-3C60-4E28-8F0E-36077C3327F3}" dt="2024-03-22T06:22:05.513" v="2530"/>
        <pc:sldMkLst>
          <pc:docMk/>
          <pc:sldMk cId="3985644711" sldId="534"/>
        </pc:sldMkLst>
      </pc:sldChg>
      <pc:sldChg chg="modAnim">
        <pc:chgData name="Iulian Ilie-Nemedi" userId="c5ffad915e5e9439" providerId="LiveId" clId="{8FD3B839-3C60-4E28-8F0E-36077C3327F3}" dt="2024-03-22T06:22:37.691" v="2537"/>
        <pc:sldMkLst>
          <pc:docMk/>
          <pc:sldMk cId="3488570110" sldId="535"/>
        </pc:sldMkLst>
      </pc:sldChg>
      <pc:sldChg chg="modAnim">
        <pc:chgData name="Iulian Ilie-Nemedi" userId="c5ffad915e5e9439" providerId="LiveId" clId="{8FD3B839-3C60-4E28-8F0E-36077C3327F3}" dt="2024-03-22T06:25:02.350" v="2556"/>
        <pc:sldMkLst>
          <pc:docMk/>
          <pc:sldMk cId="3703966494" sldId="536"/>
        </pc:sldMkLst>
      </pc:sldChg>
      <pc:sldChg chg="modAnim">
        <pc:chgData name="Iulian Ilie-Nemedi" userId="c5ffad915e5e9439" providerId="LiveId" clId="{8FD3B839-3C60-4E28-8F0E-36077C3327F3}" dt="2024-03-22T06:26:05.882" v="2566"/>
        <pc:sldMkLst>
          <pc:docMk/>
          <pc:sldMk cId="1110723567" sldId="537"/>
        </pc:sldMkLst>
      </pc:sldChg>
      <pc:sldChg chg="modAnim">
        <pc:chgData name="Iulian Ilie-Nemedi" userId="c5ffad915e5e9439" providerId="LiveId" clId="{8FD3B839-3C60-4E28-8F0E-36077C3327F3}" dt="2024-03-22T06:26:21.447" v="2570"/>
        <pc:sldMkLst>
          <pc:docMk/>
          <pc:sldMk cId="294452038" sldId="538"/>
        </pc:sldMkLst>
      </pc:sldChg>
      <pc:sldChg chg="modAnim">
        <pc:chgData name="Iulian Ilie-Nemedi" userId="c5ffad915e5e9439" providerId="LiveId" clId="{8FD3B839-3C60-4E28-8F0E-36077C3327F3}" dt="2024-03-22T06:28:14.084" v="2586"/>
        <pc:sldMkLst>
          <pc:docMk/>
          <pc:sldMk cId="1737658512" sldId="539"/>
        </pc:sldMkLst>
      </pc:sldChg>
      <pc:sldChg chg="addSp delSp modSp add mod delAnim modAnim">
        <pc:chgData name="Iulian Ilie-Nemedi" userId="c5ffad915e5e9439" providerId="LiveId" clId="{8FD3B839-3C60-4E28-8F0E-36077C3327F3}" dt="2024-03-22T05:47:28.596" v="989" actId="1037"/>
        <pc:sldMkLst>
          <pc:docMk/>
          <pc:sldMk cId="3869358995" sldId="540"/>
        </pc:sldMkLst>
      </pc:sldChg>
    </pc:docChg>
  </pc:docChgLst>
  <pc:docChgLst>
    <pc:chgData name="Iulian Ilie-Nemedi" userId="c5ffad915e5e9439" providerId="LiveId" clId="{26414070-F513-469F-8138-A6E84104D471}"/>
    <pc:docChg chg="addSld modSld">
      <pc:chgData name="Iulian Ilie-Nemedi" userId="c5ffad915e5e9439" providerId="LiveId" clId="{26414070-F513-469F-8138-A6E84104D471}" dt="2025-02-24T08:54:13.952" v="0"/>
      <pc:docMkLst>
        <pc:docMk/>
      </pc:docMkLst>
      <pc:sldChg chg="add">
        <pc:chgData name="Iulian Ilie-Nemedi" userId="c5ffad915e5e9439" providerId="LiveId" clId="{26414070-F513-469F-8138-A6E84104D471}" dt="2025-02-24T08:54:13.952" v="0"/>
        <pc:sldMkLst>
          <pc:docMk/>
          <pc:sldMk cId="2992511947" sldId="5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DCC7D9-4B34-4F85-9DAE-2C3C476C1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9C2724-FF66-4AEC-986C-F1ECF4911B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63208-4D5B-44C4-A045-6495A8B44929}" type="datetimeFigureOut">
              <a:rPr lang="en-US" smtClean="0"/>
              <a:t>2/24/2025</a:t>
            </a:fld>
            <a:endParaRPr lang="en-US"/>
          </a:p>
        </p:txBody>
      </p:sp>
      <p:sp>
        <p:nvSpPr>
          <p:cNvPr id="4" name="Footer Placeholder 3">
            <a:extLst>
              <a:ext uri="{FF2B5EF4-FFF2-40B4-BE49-F238E27FC236}">
                <a16:creationId xmlns:a16="http://schemas.microsoft.com/office/drawing/2014/main" id="{85C0D9D7-F7F2-409A-89D5-542D106E9A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E35BE0-0675-46A0-81BD-572D42AE4E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1A1B75-E75A-491C-95D1-D70845B2433F}" type="slidenum">
              <a:rPr lang="en-US" smtClean="0"/>
              <a:t>‹#›</a:t>
            </a:fld>
            <a:endParaRPr lang="en-US"/>
          </a:p>
        </p:txBody>
      </p:sp>
    </p:spTree>
    <p:extLst>
      <p:ext uri="{BB962C8B-B14F-4D97-AF65-F5344CB8AC3E}">
        <p14:creationId xmlns:p14="http://schemas.microsoft.com/office/powerpoint/2010/main" val="2411924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8048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3678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6815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5423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17707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06998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66661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6498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40931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6720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1558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4794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80433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4885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58253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87595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1254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98547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97822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74881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02297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4532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2237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50072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07246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2849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44252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3800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674128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73858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27551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7811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45753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2143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62472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88387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5559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7348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60182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41625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27872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81412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2017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50148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937125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https://www.javatips.net/api/routerkeygenAndroid-master/android/routerKeygen/src/main/java/org/exobel/routerkeygen/utils/dns/NSLookup.java</a:t>
            </a:r>
            <a:endParaRPr lang="en-US" altLang="en-US" sz="11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37079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60493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04207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10248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838947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810536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07265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76997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18451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8361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68967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46327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70171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85974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3072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6726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5227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4049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21973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C080B99-07D2-4EFE-919F-8D441B19CBAE}"/>
              </a:ext>
            </a:extLst>
          </p:cNvPr>
          <p:cNvSpPr>
            <a:spLocks noGrp="1"/>
          </p:cNvSpPr>
          <p:nvPr>
            <p:ph type="pic" sz="quarter" idx="13"/>
          </p:nvPr>
        </p:nvSpPr>
        <p:spPr>
          <a:xfrm>
            <a:off x="3" y="0"/>
            <a:ext cx="12191994" cy="4159244"/>
          </a:xfrm>
          <a:custGeom>
            <a:avLst/>
            <a:gdLst>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675237 w 12191994"/>
              <a:gd name="connsiteY3" fmla="*/ 4200953 h 4242819"/>
              <a:gd name="connsiteX4" fmla="*/ 3622991 w 12191994"/>
              <a:gd name="connsiteY4" fmla="*/ 4204420 h 4242819"/>
              <a:gd name="connsiteX5" fmla="*/ 3510832 w 12191994"/>
              <a:gd name="connsiteY5" fmla="*/ 4208872 h 4242819"/>
              <a:gd name="connsiteX6" fmla="*/ 0 w 12191994"/>
              <a:gd name="connsiteY6" fmla="*/ 4156678 h 4242819"/>
              <a:gd name="connsiteX7" fmla="*/ 61025 w 12191994"/>
              <a:gd name="connsiteY7" fmla="*/ 4162195 h 4242819"/>
              <a:gd name="connsiteX8" fmla="*/ 2166125 w 12191994"/>
              <a:gd name="connsiteY8" fmla="*/ 4242818 h 4242819"/>
              <a:gd name="connsiteX9" fmla="*/ 2166418 w 12191994"/>
              <a:gd name="connsiteY9" fmla="*/ 4242815 h 4242819"/>
              <a:gd name="connsiteX10" fmla="*/ 2166128 w 12191994"/>
              <a:gd name="connsiteY10" fmla="*/ 4242819 h 4242819"/>
              <a:gd name="connsiteX11" fmla="*/ 61028 w 12191994"/>
              <a:gd name="connsiteY11" fmla="*/ 4162196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61028 w 12191994"/>
              <a:gd name="connsiteY13" fmla="*/ 4162196 h 4242819"/>
              <a:gd name="connsiteX14" fmla="*/ 0 w 12191994"/>
              <a:gd name="connsiteY14" fmla="*/ 4156679 h 4242819"/>
              <a:gd name="connsiteX15" fmla="*/ 0 w 12191994"/>
              <a:gd name="connsiteY15" fmla="*/ 0 h 4242819"/>
              <a:gd name="connsiteX16" fmla="*/ 12191994 w 12191994"/>
              <a:gd name="connsiteY16" fmla="*/ 0 h 4242819"/>
              <a:gd name="connsiteX17" fmla="*/ 12191994 w 12191994"/>
              <a:gd name="connsiteY17" fmla="*/ 2062010 h 4242819"/>
              <a:gd name="connsiteX18" fmla="*/ 12172138 w 12191994"/>
              <a:gd name="connsiteY18" fmla="*/ 2073270 h 4242819"/>
              <a:gd name="connsiteX19" fmla="*/ 4335530 w 12191994"/>
              <a:gd name="connsiteY19" fmla="*/ 4157144 h 4242819"/>
              <a:gd name="connsiteX20" fmla="*/ 4303869 w 12191994"/>
              <a:gd name="connsiteY20" fmla="*/ 4159244 h 4242819"/>
              <a:gd name="connsiteX21" fmla="*/ 4393550 w 12191994"/>
              <a:gd name="connsiteY21" fmla="*/ 4151137 h 4242819"/>
              <a:gd name="connsiteX22" fmla="*/ 4199670 w 12191994"/>
              <a:gd name="connsiteY22" fmla="*/ 4117929 h 4242819"/>
              <a:gd name="connsiteX23" fmla="*/ 500184 w 12191994"/>
              <a:gd name="connsiteY23" fmla="*/ 3043554 h 4242819"/>
              <a:gd name="connsiteX24" fmla="*/ 0 w 12191994"/>
              <a:gd name="connsiteY24" fmla="*/ 2813437 h 4242819"/>
              <a:gd name="connsiteX25" fmla="*/ 0 w 12191994"/>
              <a:gd name="connsiteY25"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61025 w 12191994"/>
              <a:gd name="connsiteY9" fmla="*/ 4162195 h 4242819"/>
              <a:gd name="connsiteX10" fmla="*/ 2166125 w 12191994"/>
              <a:gd name="connsiteY10" fmla="*/ 4242818 h 4242819"/>
              <a:gd name="connsiteX11" fmla="*/ 2166418 w 12191994"/>
              <a:gd name="connsiteY11" fmla="*/ 4242815 h 4242819"/>
              <a:gd name="connsiteX12" fmla="*/ 2166128 w 12191994"/>
              <a:gd name="connsiteY12" fmla="*/ 4242819 h 4242819"/>
              <a:gd name="connsiteX13" fmla="*/ 0 w 12191994"/>
              <a:gd name="connsiteY13" fmla="*/ 4156679 h 4242819"/>
              <a:gd name="connsiteX14" fmla="*/ 0 w 12191994"/>
              <a:gd name="connsiteY14" fmla="*/ 0 h 4242819"/>
              <a:gd name="connsiteX15" fmla="*/ 12191994 w 12191994"/>
              <a:gd name="connsiteY15" fmla="*/ 0 h 4242819"/>
              <a:gd name="connsiteX16" fmla="*/ 12191994 w 12191994"/>
              <a:gd name="connsiteY16" fmla="*/ 2062010 h 4242819"/>
              <a:gd name="connsiteX17" fmla="*/ 12172138 w 12191994"/>
              <a:gd name="connsiteY17" fmla="*/ 2073270 h 4242819"/>
              <a:gd name="connsiteX18" fmla="*/ 4335530 w 12191994"/>
              <a:gd name="connsiteY18" fmla="*/ 4157144 h 4242819"/>
              <a:gd name="connsiteX19" fmla="*/ 4303869 w 12191994"/>
              <a:gd name="connsiteY19" fmla="*/ 4159244 h 4242819"/>
              <a:gd name="connsiteX20" fmla="*/ 4393550 w 12191994"/>
              <a:gd name="connsiteY20" fmla="*/ 4151137 h 4242819"/>
              <a:gd name="connsiteX21" fmla="*/ 4199670 w 12191994"/>
              <a:gd name="connsiteY21" fmla="*/ 4117929 h 4242819"/>
              <a:gd name="connsiteX22" fmla="*/ 500184 w 12191994"/>
              <a:gd name="connsiteY22" fmla="*/ 3043554 h 4242819"/>
              <a:gd name="connsiteX23" fmla="*/ 0 w 12191994"/>
              <a:gd name="connsiteY23" fmla="*/ 2813437 h 4242819"/>
              <a:gd name="connsiteX24" fmla="*/ 0 w 12191994"/>
              <a:gd name="connsiteY24"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0 w 12191994"/>
              <a:gd name="connsiteY8" fmla="*/ 415667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4156679 h 4242819"/>
              <a:gd name="connsiteX13" fmla="*/ 0 w 12191994"/>
              <a:gd name="connsiteY13" fmla="*/ 0 h 4242819"/>
              <a:gd name="connsiteX14" fmla="*/ 12191994 w 12191994"/>
              <a:gd name="connsiteY14" fmla="*/ 0 h 4242819"/>
              <a:gd name="connsiteX15" fmla="*/ 12191994 w 12191994"/>
              <a:gd name="connsiteY15" fmla="*/ 2062010 h 4242819"/>
              <a:gd name="connsiteX16" fmla="*/ 12172138 w 12191994"/>
              <a:gd name="connsiteY16" fmla="*/ 2073270 h 4242819"/>
              <a:gd name="connsiteX17" fmla="*/ 4335530 w 12191994"/>
              <a:gd name="connsiteY17" fmla="*/ 4157144 h 4242819"/>
              <a:gd name="connsiteX18" fmla="*/ 4303869 w 12191994"/>
              <a:gd name="connsiteY18" fmla="*/ 4159244 h 4242819"/>
              <a:gd name="connsiteX19" fmla="*/ 4393550 w 12191994"/>
              <a:gd name="connsiteY19" fmla="*/ 4151137 h 4242819"/>
              <a:gd name="connsiteX20" fmla="*/ 4199670 w 12191994"/>
              <a:gd name="connsiteY20" fmla="*/ 4117929 h 4242819"/>
              <a:gd name="connsiteX21" fmla="*/ 500184 w 12191994"/>
              <a:gd name="connsiteY21" fmla="*/ 3043554 h 4242819"/>
              <a:gd name="connsiteX22" fmla="*/ 0 w 12191994"/>
              <a:gd name="connsiteY22" fmla="*/ 2813437 h 4242819"/>
              <a:gd name="connsiteX23" fmla="*/ 0 w 12191994"/>
              <a:gd name="connsiteY23" fmla="*/ 0 h 4242819"/>
              <a:gd name="connsiteX0" fmla="*/ 3009998 w 12191994"/>
              <a:gd name="connsiteY0" fmla="*/ 4228754 h 4242819"/>
              <a:gd name="connsiteX1" fmla="*/ 2899539 w 12191994"/>
              <a:gd name="connsiteY1" fmla="*/ 4233139 h 4242819"/>
              <a:gd name="connsiteX2" fmla="*/ 2823072 w 12191994"/>
              <a:gd name="connsiteY2" fmla="*/ 4234148 h 4242819"/>
              <a:gd name="connsiteX3" fmla="*/ 3009998 w 12191994"/>
              <a:gd name="connsiteY3" fmla="*/ 4228754 h 4242819"/>
              <a:gd name="connsiteX4" fmla="*/ 3675237 w 12191994"/>
              <a:gd name="connsiteY4" fmla="*/ 4200953 h 4242819"/>
              <a:gd name="connsiteX5" fmla="*/ 3622991 w 12191994"/>
              <a:gd name="connsiteY5" fmla="*/ 4204420 h 4242819"/>
              <a:gd name="connsiteX6" fmla="*/ 3510832 w 12191994"/>
              <a:gd name="connsiteY6" fmla="*/ 4208872 h 4242819"/>
              <a:gd name="connsiteX7" fmla="*/ 3675237 w 12191994"/>
              <a:gd name="connsiteY7" fmla="*/ 4200953 h 4242819"/>
              <a:gd name="connsiteX8" fmla="*/ 2166128 w 12191994"/>
              <a:gd name="connsiteY8" fmla="*/ 4242819 h 4242819"/>
              <a:gd name="connsiteX9" fmla="*/ 2166125 w 12191994"/>
              <a:gd name="connsiteY9" fmla="*/ 4242818 h 4242819"/>
              <a:gd name="connsiteX10" fmla="*/ 2166418 w 12191994"/>
              <a:gd name="connsiteY10" fmla="*/ 4242815 h 4242819"/>
              <a:gd name="connsiteX11" fmla="*/ 2166128 w 12191994"/>
              <a:gd name="connsiteY11" fmla="*/ 4242819 h 4242819"/>
              <a:gd name="connsiteX12" fmla="*/ 0 w 12191994"/>
              <a:gd name="connsiteY12" fmla="*/ 0 h 4242819"/>
              <a:gd name="connsiteX13" fmla="*/ 12191994 w 12191994"/>
              <a:gd name="connsiteY13" fmla="*/ 0 h 4242819"/>
              <a:gd name="connsiteX14" fmla="*/ 12191994 w 12191994"/>
              <a:gd name="connsiteY14" fmla="*/ 2062010 h 4242819"/>
              <a:gd name="connsiteX15" fmla="*/ 12172138 w 12191994"/>
              <a:gd name="connsiteY15" fmla="*/ 2073270 h 4242819"/>
              <a:gd name="connsiteX16" fmla="*/ 4335530 w 12191994"/>
              <a:gd name="connsiteY16" fmla="*/ 4157144 h 4242819"/>
              <a:gd name="connsiteX17" fmla="*/ 4303869 w 12191994"/>
              <a:gd name="connsiteY17" fmla="*/ 4159244 h 4242819"/>
              <a:gd name="connsiteX18" fmla="*/ 4393550 w 12191994"/>
              <a:gd name="connsiteY18" fmla="*/ 4151137 h 4242819"/>
              <a:gd name="connsiteX19" fmla="*/ 4199670 w 12191994"/>
              <a:gd name="connsiteY19" fmla="*/ 4117929 h 4242819"/>
              <a:gd name="connsiteX20" fmla="*/ 500184 w 12191994"/>
              <a:gd name="connsiteY20" fmla="*/ 3043554 h 4242819"/>
              <a:gd name="connsiteX21" fmla="*/ 0 w 12191994"/>
              <a:gd name="connsiteY21" fmla="*/ 2813437 h 4242819"/>
              <a:gd name="connsiteX22" fmla="*/ 0 w 12191994"/>
              <a:gd name="connsiteY22" fmla="*/ 0 h 4242819"/>
              <a:gd name="connsiteX0" fmla="*/ 3009998 w 12191994"/>
              <a:gd name="connsiteY0" fmla="*/ 4228754 h 4242818"/>
              <a:gd name="connsiteX1" fmla="*/ 2899539 w 12191994"/>
              <a:gd name="connsiteY1" fmla="*/ 4233139 h 4242818"/>
              <a:gd name="connsiteX2" fmla="*/ 2823072 w 12191994"/>
              <a:gd name="connsiteY2" fmla="*/ 4234148 h 4242818"/>
              <a:gd name="connsiteX3" fmla="*/ 3009998 w 12191994"/>
              <a:gd name="connsiteY3" fmla="*/ 4228754 h 4242818"/>
              <a:gd name="connsiteX4" fmla="*/ 3675237 w 12191994"/>
              <a:gd name="connsiteY4" fmla="*/ 4200953 h 4242818"/>
              <a:gd name="connsiteX5" fmla="*/ 3622991 w 12191994"/>
              <a:gd name="connsiteY5" fmla="*/ 4204420 h 4242818"/>
              <a:gd name="connsiteX6" fmla="*/ 3510832 w 12191994"/>
              <a:gd name="connsiteY6" fmla="*/ 4208872 h 4242818"/>
              <a:gd name="connsiteX7" fmla="*/ 3675237 w 12191994"/>
              <a:gd name="connsiteY7" fmla="*/ 4200953 h 4242818"/>
              <a:gd name="connsiteX8" fmla="*/ 2166418 w 12191994"/>
              <a:gd name="connsiteY8" fmla="*/ 4242815 h 4242818"/>
              <a:gd name="connsiteX9" fmla="*/ 2166125 w 12191994"/>
              <a:gd name="connsiteY9" fmla="*/ 4242818 h 4242818"/>
              <a:gd name="connsiteX10" fmla="*/ 2166418 w 12191994"/>
              <a:gd name="connsiteY10" fmla="*/ 4242815 h 4242818"/>
              <a:gd name="connsiteX11" fmla="*/ 0 w 12191994"/>
              <a:gd name="connsiteY11" fmla="*/ 0 h 4242818"/>
              <a:gd name="connsiteX12" fmla="*/ 12191994 w 12191994"/>
              <a:gd name="connsiteY12" fmla="*/ 0 h 4242818"/>
              <a:gd name="connsiteX13" fmla="*/ 12191994 w 12191994"/>
              <a:gd name="connsiteY13" fmla="*/ 2062010 h 4242818"/>
              <a:gd name="connsiteX14" fmla="*/ 12172138 w 12191994"/>
              <a:gd name="connsiteY14" fmla="*/ 2073270 h 4242818"/>
              <a:gd name="connsiteX15" fmla="*/ 4335530 w 12191994"/>
              <a:gd name="connsiteY15" fmla="*/ 4157144 h 4242818"/>
              <a:gd name="connsiteX16" fmla="*/ 4303869 w 12191994"/>
              <a:gd name="connsiteY16" fmla="*/ 4159244 h 4242818"/>
              <a:gd name="connsiteX17" fmla="*/ 4393550 w 12191994"/>
              <a:gd name="connsiteY17" fmla="*/ 4151137 h 4242818"/>
              <a:gd name="connsiteX18" fmla="*/ 4199670 w 12191994"/>
              <a:gd name="connsiteY18" fmla="*/ 4117929 h 4242818"/>
              <a:gd name="connsiteX19" fmla="*/ 500184 w 12191994"/>
              <a:gd name="connsiteY19" fmla="*/ 3043554 h 4242818"/>
              <a:gd name="connsiteX20" fmla="*/ 0 w 12191994"/>
              <a:gd name="connsiteY20" fmla="*/ 2813437 h 4242818"/>
              <a:gd name="connsiteX21" fmla="*/ 0 w 12191994"/>
              <a:gd name="connsiteY21" fmla="*/ 0 h 4242818"/>
              <a:gd name="connsiteX0" fmla="*/ 3009998 w 12191994"/>
              <a:gd name="connsiteY0" fmla="*/ 4228754 h 4234148"/>
              <a:gd name="connsiteX1" fmla="*/ 2899539 w 12191994"/>
              <a:gd name="connsiteY1" fmla="*/ 4233139 h 4234148"/>
              <a:gd name="connsiteX2" fmla="*/ 2823072 w 12191994"/>
              <a:gd name="connsiteY2" fmla="*/ 4234148 h 4234148"/>
              <a:gd name="connsiteX3" fmla="*/ 3009998 w 12191994"/>
              <a:gd name="connsiteY3" fmla="*/ 4228754 h 4234148"/>
              <a:gd name="connsiteX4" fmla="*/ 3675237 w 12191994"/>
              <a:gd name="connsiteY4" fmla="*/ 4200953 h 4234148"/>
              <a:gd name="connsiteX5" fmla="*/ 3622991 w 12191994"/>
              <a:gd name="connsiteY5" fmla="*/ 4204420 h 4234148"/>
              <a:gd name="connsiteX6" fmla="*/ 3510832 w 12191994"/>
              <a:gd name="connsiteY6" fmla="*/ 4208872 h 4234148"/>
              <a:gd name="connsiteX7" fmla="*/ 3675237 w 12191994"/>
              <a:gd name="connsiteY7" fmla="*/ 4200953 h 4234148"/>
              <a:gd name="connsiteX8" fmla="*/ 0 w 12191994"/>
              <a:gd name="connsiteY8" fmla="*/ 0 h 4234148"/>
              <a:gd name="connsiteX9" fmla="*/ 12191994 w 12191994"/>
              <a:gd name="connsiteY9" fmla="*/ 0 h 4234148"/>
              <a:gd name="connsiteX10" fmla="*/ 12191994 w 12191994"/>
              <a:gd name="connsiteY10" fmla="*/ 2062010 h 4234148"/>
              <a:gd name="connsiteX11" fmla="*/ 12172138 w 12191994"/>
              <a:gd name="connsiteY11" fmla="*/ 2073270 h 4234148"/>
              <a:gd name="connsiteX12" fmla="*/ 4335530 w 12191994"/>
              <a:gd name="connsiteY12" fmla="*/ 4157144 h 4234148"/>
              <a:gd name="connsiteX13" fmla="*/ 4303869 w 12191994"/>
              <a:gd name="connsiteY13" fmla="*/ 4159244 h 4234148"/>
              <a:gd name="connsiteX14" fmla="*/ 4393550 w 12191994"/>
              <a:gd name="connsiteY14" fmla="*/ 4151137 h 4234148"/>
              <a:gd name="connsiteX15" fmla="*/ 4199670 w 12191994"/>
              <a:gd name="connsiteY15" fmla="*/ 4117929 h 4234148"/>
              <a:gd name="connsiteX16" fmla="*/ 500184 w 12191994"/>
              <a:gd name="connsiteY16" fmla="*/ 3043554 h 4234148"/>
              <a:gd name="connsiteX17" fmla="*/ 0 w 12191994"/>
              <a:gd name="connsiteY17" fmla="*/ 2813437 h 4234148"/>
              <a:gd name="connsiteX18" fmla="*/ 0 w 12191994"/>
              <a:gd name="connsiteY18" fmla="*/ 0 h 4234148"/>
              <a:gd name="connsiteX0" fmla="*/ 3009998 w 12191994"/>
              <a:gd name="connsiteY0" fmla="*/ 4228754 h 4233139"/>
              <a:gd name="connsiteX1" fmla="*/ 2899539 w 12191994"/>
              <a:gd name="connsiteY1" fmla="*/ 4233139 h 4233139"/>
              <a:gd name="connsiteX2" fmla="*/ 3009998 w 12191994"/>
              <a:gd name="connsiteY2" fmla="*/ 4228754 h 4233139"/>
              <a:gd name="connsiteX3" fmla="*/ 3675237 w 12191994"/>
              <a:gd name="connsiteY3" fmla="*/ 4200953 h 4233139"/>
              <a:gd name="connsiteX4" fmla="*/ 3622991 w 12191994"/>
              <a:gd name="connsiteY4" fmla="*/ 4204420 h 4233139"/>
              <a:gd name="connsiteX5" fmla="*/ 3510832 w 12191994"/>
              <a:gd name="connsiteY5" fmla="*/ 4208872 h 4233139"/>
              <a:gd name="connsiteX6" fmla="*/ 3675237 w 12191994"/>
              <a:gd name="connsiteY6" fmla="*/ 4200953 h 4233139"/>
              <a:gd name="connsiteX7" fmla="*/ 0 w 12191994"/>
              <a:gd name="connsiteY7" fmla="*/ 0 h 4233139"/>
              <a:gd name="connsiteX8" fmla="*/ 12191994 w 12191994"/>
              <a:gd name="connsiteY8" fmla="*/ 0 h 4233139"/>
              <a:gd name="connsiteX9" fmla="*/ 12191994 w 12191994"/>
              <a:gd name="connsiteY9" fmla="*/ 2062010 h 4233139"/>
              <a:gd name="connsiteX10" fmla="*/ 12172138 w 12191994"/>
              <a:gd name="connsiteY10" fmla="*/ 2073270 h 4233139"/>
              <a:gd name="connsiteX11" fmla="*/ 4335530 w 12191994"/>
              <a:gd name="connsiteY11" fmla="*/ 4157144 h 4233139"/>
              <a:gd name="connsiteX12" fmla="*/ 4303869 w 12191994"/>
              <a:gd name="connsiteY12" fmla="*/ 4159244 h 4233139"/>
              <a:gd name="connsiteX13" fmla="*/ 4393550 w 12191994"/>
              <a:gd name="connsiteY13" fmla="*/ 4151137 h 4233139"/>
              <a:gd name="connsiteX14" fmla="*/ 4199670 w 12191994"/>
              <a:gd name="connsiteY14" fmla="*/ 4117929 h 4233139"/>
              <a:gd name="connsiteX15" fmla="*/ 500184 w 12191994"/>
              <a:gd name="connsiteY15" fmla="*/ 3043554 h 4233139"/>
              <a:gd name="connsiteX16" fmla="*/ 0 w 12191994"/>
              <a:gd name="connsiteY16" fmla="*/ 2813437 h 4233139"/>
              <a:gd name="connsiteX17" fmla="*/ 0 w 12191994"/>
              <a:gd name="connsiteY17" fmla="*/ 0 h 4233139"/>
              <a:gd name="connsiteX0" fmla="*/ 3675237 w 12191994"/>
              <a:gd name="connsiteY0" fmla="*/ 4200953 h 4208872"/>
              <a:gd name="connsiteX1" fmla="*/ 3622991 w 12191994"/>
              <a:gd name="connsiteY1" fmla="*/ 4204420 h 4208872"/>
              <a:gd name="connsiteX2" fmla="*/ 3510832 w 12191994"/>
              <a:gd name="connsiteY2" fmla="*/ 4208872 h 4208872"/>
              <a:gd name="connsiteX3" fmla="*/ 3675237 w 12191994"/>
              <a:gd name="connsiteY3" fmla="*/ 4200953 h 4208872"/>
              <a:gd name="connsiteX4" fmla="*/ 0 w 12191994"/>
              <a:gd name="connsiteY4" fmla="*/ 0 h 4208872"/>
              <a:gd name="connsiteX5" fmla="*/ 12191994 w 12191994"/>
              <a:gd name="connsiteY5" fmla="*/ 0 h 4208872"/>
              <a:gd name="connsiteX6" fmla="*/ 12191994 w 12191994"/>
              <a:gd name="connsiteY6" fmla="*/ 2062010 h 4208872"/>
              <a:gd name="connsiteX7" fmla="*/ 12172138 w 12191994"/>
              <a:gd name="connsiteY7" fmla="*/ 2073270 h 4208872"/>
              <a:gd name="connsiteX8" fmla="*/ 4335530 w 12191994"/>
              <a:gd name="connsiteY8" fmla="*/ 4157144 h 4208872"/>
              <a:gd name="connsiteX9" fmla="*/ 4303869 w 12191994"/>
              <a:gd name="connsiteY9" fmla="*/ 4159244 h 4208872"/>
              <a:gd name="connsiteX10" fmla="*/ 4393550 w 12191994"/>
              <a:gd name="connsiteY10" fmla="*/ 4151137 h 4208872"/>
              <a:gd name="connsiteX11" fmla="*/ 4199670 w 12191994"/>
              <a:gd name="connsiteY11" fmla="*/ 4117929 h 4208872"/>
              <a:gd name="connsiteX12" fmla="*/ 500184 w 12191994"/>
              <a:gd name="connsiteY12" fmla="*/ 3043554 h 4208872"/>
              <a:gd name="connsiteX13" fmla="*/ 0 w 12191994"/>
              <a:gd name="connsiteY13" fmla="*/ 2813437 h 4208872"/>
              <a:gd name="connsiteX14" fmla="*/ 0 w 12191994"/>
              <a:gd name="connsiteY14" fmla="*/ 0 h 4208872"/>
              <a:gd name="connsiteX0" fmla="*/ 3675237 w 12191994"/>
              <a:gd name="connsiteY0" fmla="*/ 4200953 h 4204420"/>
              <a:gd name="connsiteX1" fmla="*/ 3622991 w 12191994"/>
              <a:gd name="connsiteY1" fmla="*/ 4204420 h 4204420"/>
              <a:gd name="connsiteX2" fmla="*/ 3675237 w 12191994"/>
              <a:gd name="connsiteY2" fmla="*/ 4200953 h 4204420"/>
              <a:gd name="connsiteX3" fmla="*/ 0 w 12191994"/>
              <a:gd name="connsiteY3" fmla="*/ 0 h 4204420"/>
              <a:gd name="connsiteX4" fmla="*/ 12191994 w 12191994"/>
              <a:gd name="connsiteY4" fmla="*/ 0 h 4204420"/>
              <a:gd name="connsiteX5" fmla="*/ 12191994 w 12191994"/>
              <a:gd name="connsiteY5" fmla="*/ 2062010 h 4204420"/>
              <a:gd name="connsiteX6" fmla="*/ 12172138 w 12191994"/>
              <a:gd name="connsiteY6" fmla="*/ 2073270 h 4204420"/>
              <a:gd name="connsiteX7" fmla="*/ 4335530 w 12191994"/>
              <a:gd name="connsiteY7" fmla="*/ 4157144 h 4204420"/>
              <a:gd name="connsiteX8" fmla="*/ 4303869 w 12191994"/>
              <a:gd name="connsiteY8" fmla="*/ 4159244 h 4204420"/>
              <a:gd name="connsiteX9" fmla="*/ 4393550 w 12191994"/>
              <a:gd name="connsiteY9" fmla="*/ 4151137 h 4204420"/>
              <a:gd name="connsiteX10" fmla="*/ 4199670 w 12191994"/>
              <a:gd name="connsiteY10" fmla="*/ 4117929 h 4204420"/>
              <a:gd name="connsiteX11" fmla="*/ 500184 w 12191994"/>
              <a:gd name="connsiteY11" fmla="*/ 3043554 h 4204420"/>
              <a:gd name="connsiteX12" fmla="*/ 0 w 12191994"/>
              <a:gd name="connsiteY12" fmla="*/ 2813437 h 4204420"/>
              <a:gd name="connsiteX13" fmla="*/ 0 w 12191994"/>
              <a:gd name="connsiteY13" fmla="*/ 0 h 4204420"/>
              <a:gd name="connsiteX0" fmla="*/ 0 w 12191994"/>
              <a:gd name="connsiteY0" fmla="*/ 0 h 4159244"/>
              <a:gd name="connsiteX1" fmla="*/ 12191994 w 12191994"/>
              <a:gd name="connsiteY1" fmla="*/ 0 h 4159244"/>
              <a:gd name="connsiteX2" fmla="*/ 12191994 w 12191994"/>
              <a:gd name="connsiteY2" fmla="*/ 2062010 h 4159244"/>
              <a:gd name="connsiteX3" fmla="*/ 12172138 w 12191994"/>
              <a:gd name="connsiteY3" fmla="*/ 2073270 h 4159244"/>
              <a:gd name="connsiteX4" fmla="*/ 4335530 w 12191994"/>
              <a:gd name="connsiteY4" fmla="*/ 4157144 h 4159244"/>
              <a:gd name="connsiteX5" fmla="*/ 4303869 w 12191994"/>
              <a:gd name="connsiteY5" fmla="*/ 4159244 h 4159244"/>
              <a:gd name="connsiteX6" fmla="*/ 4393550 w 12191994"/>
              <a:gd name="connsiteY6" fmla="*/ 4151137 h 4159244"/>
              <a:gd name="connsiteX7" fmla="*/ 4199670 w 12191994"/>
              <a:gd name="connsiteY7" fmla="*/ 4117929 h 4159244"/>
              <a:gd name="connsiteX8" fmla="*/ 500184 w 12191994"/>
              <a:gd name="connsiteY8" fmla="*/ 3043554 h 4159244"/>
              <a:gd name="connsiteX9" fmla="*/ 0 w 12191994"/>
              <a:gd name="connsiteY9" fmla="*/ 2813437 h 4159244"/>
              <a:gd name="connsiteX10" fmla="*/ 0 w 12191994"/>
              <a:gd name="connsiteY10" fmla="*/ 0 h 41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4" h="4159244">
                <a:moveTo>
                  <a:pt x="0" y="0"/>
                </a:moveTo>
                <a:lnTo>
                  <a:pt x="12191994" y="0"/>
                </a:lnTo>
                <a:lnTo>
                  <a:pt x="12191994" y="2062010"/>
                </a:lnTo>
                <a:lnTo>
                  <a:pt x="12172138" y="2073270"/>
                </a:lnTo>
                <a:cubicBezTo>
                  <a:pt x="10126645" y="3159296"/>
                  <a:pt x="7398182" y="3912771"/>
                  <a:pt x="4335530" y="4157144"/>
                </a:cubicBezTo>
                <a:lnTo>
                  <a:pt x="4303869" y="4159244"/>
                </a:lnTo>
                <a:lnTo>
                  <a:pt x="4393550" y="4151137"/>
                </a:lnTo>
                <a:lnTo>
                  <a:pt x="4199670" y="4117929"/>
                </a:lnTo>
                <a:cubicBezTo>
                  <a:pt x="2842546" y="3866392"/>
                  <a:pt x="1594227" y="3500596"/>
                  <a:pt x="500184" y="3043554"/>
                </a:cubicBezTo>
                <a:lnTo>
                  <a:pt x="0" y="2813437"/>
                </a:lnTo>
                <a:lnTo>
                  <a:pt x="0" y="0"/>
                </a:lnTo>
                <a:close/>
              </a:path>
            </a:pathLst>
          </a:custGeom>
        </p:spPr>
        <p:txBody>
          <a:bodyPr wrap="square">
            <a:noAutofit/>
          </a:bodyPr>
          <a:lstStyle/>
          <a:p>
            <a:r>
              <a:rPr lang="en-US"/>
              <a:t>Click icon to add picture</a:t>
            </a:r>
          </a:p>
        </p:txBody>
      </p:sp>
      <p:sp>
        <p:nvSpPr>
          <p:cNvPr id="9" name="Freeform: Shape 8">
            <a:extLst>
              <a:ext uri="{FF2B5EF4-FFF2-40B4-BE49-F238E27FC236}">
                <a16:creationId xmlns:a16="http://schemas.microsoft.com/office/drawing/2014/main" id="{95A8ECF8-9EC0-4371-9073-B718C78D330B}"/>
              </a:ext>
            </a:extLst>
          </p:cNvPr>
          <p:cNvSpPr/>
          <p:nvPr userDrawn="1"/>
        </p:nvSpPr>
        <p:spPr>
          <a:xfrm>
            <a:off x="5987168" y="6021954"/>
            <a:ext cx="6204832" cy="836047"/>
          </a:xfrm>
          <a:custGeom>
            <a:avLst/>
            <a:gdLst>
              <a:gd name="connsiteX0" fmla="*/ 0 w 6204832"/>
              <a:gd name="connsiteY0" fmla="*/ 0 h 836047"/>
              <a:gd name="connsiteX1" fmla="*/ 304730 w 6204832"/>
              <a:gd name="connsiteY1" fmla="*/ 38149 h 836047"/>
              <a:gd name="connsiteX2" fmla="*/ 3397819 w 6204832"/>
              <a:gd name="connsiteY2" fmla="*/ 210757 h 836047"/>
              <a:gd name="connsiteX3" fmla="*/ 5889052 w 6204832"/>
              <a:gd name="connsiteY3" fmla="*/ 99488 h 836047"/>
              <a:gd name="connsiteX4" fmla="*/ 6204832 w 6204832"/>
              <a:gd name="connsiteY4" fmla="*/ 63660 h 836047"/>
              <a:gd name="connsiteX5" fmla="*/ 6204832 w 6204832"/>
              <a:gd name="connsiteY5" fmla="*/ 741992 h 836047"/>
              <a:gd name="connsiteX6" fmla="*/ 6204831 w 6204832"/>
              <a:gd name="connsiteY6" fmla="*/ 741992 h 836047"/>
              <a:gd name="connsiteX7" fmla="*/ 6204831 w 6204832"/>
              <a:gd name="connsiteY7" fmla="*/ 836047 h 836047"/>
              <a:gd name="connsiteX8" fmla="*/ 2954095 w 6204832"/>
              <a:gd name="connsiteY8" fmla="*/ 836047 h 836047"/>
              <a:gd name="connsiteX9" fmla="*/ 2930417 w 6204832"/>
              <a:gd name="connsiteY9" fmla="*/ 833175 h 836047"/>
              <a:gd name="connsiteX10" fmla="*/ 165022 w 6204832"/>
              <a:gd name="connsiteY10" fmla="*/ 73132 h 83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4832" h="836047">
                <a:moveTo>
                  <a:pt x="0" y="0"/>
                </a:moveTo>
                <a:lnTo>
                  <a:pt x="304730" y="38149"/>
                </a:lnTo>
                <a:cubicBezTo>
                  <a:pt x="1300024" y="151139"/>
                  <a:pt x="2335168" y="210757"/>
                  <a:pt x="3397819" y="210757"/>
                </a:cubicBezTo>
                <a:cubicBezTo>
                  <a:pt x="4247941" y="210757"/>
                  <a:pt x="5080458" y="172602"/>
                  <a:pt x="5889052" y="99488"/>
                </a:cubicBezTo>
                <a:lnTo>
                  <a:pt x="6204832" y="63660"/>
                </a:lnTo>
                <a:lnTo>
                  <a:pt x="6204832" y="741992"/>
                </a:lnTo>
                <a:lnTo>
                  <a:pt x="6204831" y="741992"/>
                </a:lnTo>
                <a:lnTo>
                  <a:pt x="6204831" y="836047"/>
                </a:lnTo>
                <a:lnTo>
                  <a:pt x="2954095" y="836047"/>
                </a:lnTo>
                <a:lnTo>
                  <a:pt x="2930417" y="833175"/>
                </a:lnTo>
                <a:cubicBezTo>
                  <a:pt x="1933531" y="687458"/>
                  <a:pt x="1000874" y="426847"/>
                  <a:pt x="165022" y="73132"/>
                </a:cubicBez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90A6D83-D876-44E9-844F-067A0C9D2F58}"/>
              </a:ext>
            </a:extLst>
          </p:cNvPr>
          <p:cNvSpPr/>
          <p:nvPr userDrawn="1"/>
        </p:nvSpPr>
        <p:spPr>
          <a:xfrm>
            <a:off x="0" y="2240554"/>
            <a:ext cx="12192000" cy="3861530"/>
          </a:xfrm>
          <a:custGeom>
            <a:avLst/>
            <a:gdLst>
              <a:gd name="connsiteX0" fmla="*/ 4072878 w 4072878"/>
              <a:gd name="connsiteY0" fmla="*/ 0 h 2548371"/>
              <a:gd name="connsiteX1" fmla="*/ 4072878 w 4072878"/>
              <a:gd name="connsiteY1" fmla="*/ 2451296 h 2548371"/>
              <a:gd name="connsiteX2" fmla="*/ 3967388 w 4072878"/>
              <a:gd name="connsiteY2" fmla="*/ 2474940 h 2548371"/>
              <a:gd name="connsiteX3" fmla="*/ 3135163 w 4072878"/>
              <a:gd name="connsiteY3" fmla="*/ 2548371 h 2548371"/>
              <a:gd name="connsiteX4" fmla="*/ 144639 w 4072878"/>
              <a:gd name="connsiteY4" fmla="*/ 1474801 h 2548371"/>
              <a:gd name="connsiteX5" fmla="*/ 0 w 4072878"/>
              <a:gd name="connsiteY5" fmla="*/ 1349511 h 2548371"/>
              <a:gd name="connsiteX6" fmla="*/ 7645 w 4072878"/>
              <a:gd name="connsiteY6" fmla="*/ 1350876 h 2548371"/>
              <a:gd name="connsiteX7" fmla="*/ 723622 w 4072878"/>
              <a:gd name="connsiteY7" fmla="*/ 1405047 h 2548371"/>
              <a:gd name="connsiteX8" fmla="*/ 3884734 w 4072878"/>
              <a:gd name="connsiteY8" fmla="*/ 183710 h 25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878" h="2548371">
                <a:moveTo>
                  <a:pt x="4072878" y="0"/>
                </a:moveTo>
                <a:lnTo>
                  <a:pt x="4072878" y="2451296"/>
                </a:lnTo>
                <a:lnTo>
                  <a:pt x="3967388" y="2474940"/>
                </a:lnTo>
                <a:cubicBezTo>
                  <a:pt x="3697268" y="2523191"/>
                  <a:pt x="3419156" y="2548371"/>
                  <a:pt x="3135163" y="2548371"/>
                </a:cubicBezTo>
                <a:cubicBezTo>
                  <a:pt x="1999192" y="2548371"/>
                  <a:pt x="957318" y="2145483"/>
                  <a:pt x="144639" y="1474801"/>
                </a:cubicBezTo>
                <a:lnTo>
                  <a:pt x="0" y="1349511"/>
                </a:lnTo>
                <a:lnTo>
                  <a:pt x="7645" y="1350876"/>
                </a:lnTo>
                <a:cubicBezTo>
                  <a:pt x="241098" y="1386547"/>
                  <a:pt x="480200" y="1405047"/>
                  <a:pt x="723622" y="1405047"/>
                </a:cubicBezTo>
                <a:cubicBezTo>
                  <a:pt x="1940736" y="1405047"/>
                  <a:pt x="3049826" y="942548"/>
                  <a:pt x="3884734" y="183710"/>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BCC98-1580-4C28-8EDC-0F8AF5CA9843}"/>
              </a:ext>
            </a:extLst>
          </p:cNvPr>
          <p:cNvSpPr>
            <a:spLocks noGrp="1"/>
          </p:cNvSpPr>
          <p:nvPr>
            <p:ph type="ctrTitle"/>
          </p:nvPr>
        </p:nvSpPr>
        <p:spPr>
          <a:xfrm>
            <a:off x="3047997" y="2814638"/>
            <a:ext cx="9144000" cy="2387600"/>
          </a:xfrm>
        </p:spPr>
        <p:txBody>
          <a:bodyPr rIns="365760" anchor="b">
            <a:normAutofit/>
          </a:bodyPr>
          <a:lstStyle>
            <a:lvl1pPr algn="r">
              <a:defRPr sz="4800" b="1"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EE19115-C742-440E-8A08-171CBD18FEF3}"/>
              </a:ext>
            </a:extLst>
          </p:cNvPr>
          <p:cNvSpPr>
            <a:spLocks noGrp="1"/>
          </p:cNvSpPr>
          <p:nvPr>
            <p:ph type="subTitle" idx="1"/>
          </p:nvPr>
        </p:nvSpPr>
        <p:spPr>
          <a:xfrm>
            <a:off x="3047997" y="5202238"/>
            <a:ext cx="9144000" cy="899846"/>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4707708-0653-4BFE-BDCB-7EDB4C08A37C}"/>
              </a:ext>
            </a:extLst>
          </p:cNvPr>
          <p:cNvSpPr>
            <a:spLocks noGrp="1"/>
          </p:cNvSpPr>
          <p:nvPr>
            <p:ph type="sldNum" sz="quarter" idx="12"/>
          </p:nvPr>
        </p:nvSpPr>
        <p:spPr/>
        <p:txBody>
          <a:bodyPr/>
          <a:lstStyle>
            <a:lvl1pPr>
              <a:defRPr>
                <a:solidFill>
                  <a:schemeClr val="bg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246697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74A6-9ACF-48E9-94B2-A31C5D9D2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C8485-679C-4CBF-96E0-7B94ACE0F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9C0E27-1D0F-4482-BEB4-7B35D1308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A8B8C-412F-4976-86BF-302698208513}"/>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08285394-D95D-4871-B12A-BAB69CEA1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58251-DB04-4CC3-8D3F-72EFC2D5F12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67819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A641-9EB4-47B3-96C0-8C6296E96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135125-47C4-4402-8ECD-A77221001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B04F91-84C2-4779-B493-9A846A0B9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BC727-52D8-44D1-9315-E16DC5F804F8}"/>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87C021E5-8C17-46A9-941A-D3D45533A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FAE64-06A5-4DE1-81C2-B4718D5572B1}"/>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1301897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7C73-0918-49E5-B934-2FDB3935F4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601DD-4B31-4C85-8BF4-8E25AA335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22BC-0AD6-44A3-B05F-C1991EE0A086}"/>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2B2A789E-B678-4E09-BDB1-7B16B525A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71187-E69A-4C50-93EC-72399E5367E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83930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16490-53E5-4B7C-B69A-D1843F524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64891A-25FC-4192-AC93-F8C596742C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15203-0495-4DDC-A983-D66926B49854}"/>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3A300432-3913-4AEC-96D5-1119D47A7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639B-5ED7-488C-9414-EABF4BC85B3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319904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dirty="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271217" y="6121399"/>
            <a:ext cx="3649589" cy="369332"/>
          </a:xfrm>
          <a:prstGeom prst="rect">
            <a:avLst/>
          </a:prstGeom>
          <a:noFill/>
        </p:spPr>
        <p:txBody>
          <a:bodyPr wrap="none" rtlCol="0" anchor="ctr">
            <a:spAutoFit/>
          </a:bodyPr>
          <a:lstStyle/>
          <a:p>
            <a:pPr algn="ctr"/>
            <a:r>
              <a:rPr lang="en-US" sz="1800" dirty="0">
                <a:solidFill>
                  <a:srgbClr val="A5CD00"/>
                </a:solidFill>
              </a:rPr>
              <a:t>T</a:t>
            </a:r>
            <a:r>
              <a:rPr lang="en-US" sz="1800" baseline="0" dirty="0">
                <a:solidFill>
                  <a:srgbClr val="A5CD00"/>
                </a:solidFill>
              </a:rPr>
              <a:t>he free </a:t>
            </a:r>
            <a:r>
              <a:rPr lang="en-US" sz="1800" baseline="0">
                <a:solidFill>
                  <a:srgbClr val="A5CD00"/>
                </a:solidFill>
              </a:rPr>
              <a:t>PowerPoint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1204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01017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9E9C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3116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7E7E4-22B8-4563-90A9-82C2F2EE3D9B}"/>
              </a:ext>
            </a:extLst>
          </p:cNvPr>
          <p:cNvSpPr>
            <a:spLocks noGrp="1"/>
          </p:cNvSpPr>
          <p:nvPr>
            <p:ph idx="1"/>
          </p:nvPr>
        </p:nvSpPr>
        <p:spPr>
          <a:xfrm>
            <a:off x="838200" y="2206487"/>
            <a:ext cx="10515600" cy="3970476"/>
          </a:xfr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3D668-2187-49D6-94E7-BD02742AF39F}"/>
              </a:ext>
            </a:extLst>
          </p:cNvPr>
          <p:cNvSpPr>
            <a:spLocks noGrp="1"/>
          </p:cNvSpPr>
          <p:nvPr>
            <p:ph type="dt" sz="half" idx="10"/>
          </p:nvPr>
        </p:nvSpPr>
        <p:spPr/>
        <p:txBody>
          <a:bodyPr/>
          <a:lstStyle>
            <a:lvl1pPr>
              <a:defRPr>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1CCF5D45-ED52-47C3-9243-A1D3EB520698}"/>
              </a:ext>
            </a:extLst>
          </p:cNvPr>
          <p:cNvSpPr>
            <a:spLocks noGrp="1"/>
          </p:cNvSpPr>
          <p:nvPr>
            <p:ph type="ftr" sz="quarter" idx="11"/>
          </p:nvPr>
        </p:nvSpPr>
        <p:spPr/>
        <p:txBody>
          <a:bodyPr/>
          <a:lstStyle>
            <a:lvl1pPr>
              <a:defRPr>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958AC4EA-A078-49A4-87BA-F66FC7D15151}"/>
              </a:ext>
            </a:extLst>
          </p:cNvPr>
          <p:cNvSpPr>
            <a:spLocks noGrp="1"/>
          </p:cNvSpPr>
          <p:nvPr>
            <p:ph type="sldNum" sz="quarter" idx="12"/>
          </p:nvPr>
        </p:nvSpPr>
        <p:spPr/>
        <p:txBody>
          <a:bodyPr/>
          <a:lstStyle>
            <a:lvl1pPr>
              <a:defRPr>
                <a:solidFill>
                  <a:srgbClr val="F57921"/>
                </a:solidFill>
              </a:defRPr>
            </a:lvl1pPr>
          </a:lstStyle>
          <a:p>
            <a:fld id="{E505F7C3-4860-4DB0-A451-57EE24F2F70B}" type="slidenum">
              <a:rPr lang="en-US" smtClean="0"/>
              <a:pPr/>
              <a:t>‹#›</a:t>
            </a:fld>
            <a:endParaRPr lang="en-US"/>
          </a:p>
        </p:txBody>
      </p:sp>
      <p:sp>
        <p:nvSpPr>
          <p:cNvPr id="14" name="Freeform: Shape 13">
            <a:extLst>
              <a:ext uri="{FF2B5EF4-FFF2-40B4-BE49-F238E27FC236}">
                <a16:creationId xmlns:a16="http://schemas.microsoft.com/office/drawing/2014/main" id="{6CA7D016-7F3E-42AE-8E88-2831840D063A}"/>
              </a:ext>
            </a:extLst>
          </p:cNvPr>
          <p:cNvSpPr/>
          <p:nvPr userDrawn="1"/>
        </p:nvSpPr>
        <p:spPr>
          <a:xfrm>
            <a:off x="45126" y="-241"/>
            <a:ext cx="12146874" cy="1796838"/>
          </a:xfrm>
          <a:custGeom>
            <a:avLst/>
            <a:gdLst>
              <a:gd name="connsiteX0" fmla="*/ 0 w 12146874"/>
              <a:gd name="connsiteY0" fmla="*/ 0 h 1796838"/>
              <a:gd name="connsiteX1" fmla="*/ 12146874 w 12146874"/>
              <a:gd name="connsiteY1" fmla="*/ 0 h 1796838"/>
              <a:gd name="connsiteX2" fmla="*/ 12146874 w 12146874"/>
              <a:gd name="connsiteY2" fmla="*/ 1649741 h 1796838"/>
              <a:gd name="connsiteX3" fmla="*/ 11831094 w 12146874"/>
              <a:gd name="connsiteY3" fmla="*/ 1685569 h 1796838"/>
              <a:gd name="connsiteX4" fmla="*/ 9339861 w 12146874"/>
              <a:gd name="connsiteY4" fmla="*/ 1796838 h 1796838"/>
              <a:gd name="connsiteX5" fmla="*/ 387845 w 12146874"/>
              <a:gd name="connsiteY5" fmla="*/ 170064 h 179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874" h="1796838">
                <a:moveTo>
                  <a:pt x="0" y="0"/>
                </a:moveTo>
                <a:lnTo>
                  <a:pt x="12146874" y="0"/>
                </a:lnTo>
                <a:lnTo>
                  <a:pt x="12146874" y="1649741"/>
                </a:lnTo>
                <a:lnTo>
                  <a:pt x="11831094" y="1685569"/>
                </a:lnTo>
                <a:cubicBezTo>
                  <a:pt x="11022500" y="1758683"/>
                  <a:pt x="10189983" y="1796838"/>
                  <a:pt x="9339861" y="1796838"/>
                </a:cubicBezTo>
                <a:cubicBezTo>
                  <a:pt x="5939378" y="1796838"/>
                  <a:pt x="2820568" y="1186345"/>
                  <a:pt x="387845" y="170064"/>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D38FA49-F54C-46BB-8304-6FA01A5FB09B}"/>
              </a:ext>
            </a:extLst>
          </p:cNvPr>
          <p:cNvSpPr/>
          <p:nvPr userDrawn="1"/>
        </p:nvSpPr>
        <p:spPr>
          <a:xfrm>
            <a:off x="3" y="60425"/>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BC43A9CD-3B45-484B-BD1B-18EDBCB5864C}"/>
              </a:ext>
            </a:extLst>
          </p:cNvPr>
          <p:cNvSpPr>
            <a:spLocks noGrp="1"/>
          </p:cNvSpPr>
          <p:nvPr>
            <p:ph type="title"/>
          </p:nvPr>
        </p:nvSpPr>
        <p:spPr>
          <a:xfrm>
            <a:off x="838200" y="15958"/>
            <a:ext cx="11353800" cy="1325563"/>
          </a:xfrm>
        </p:spPr>
        <p:txBody>
          <a:bodyPr rIns="365760" anchor="ctr"/>
          <a:lstStyle>
            <a:lvl1pPr algn="r">
              <a:defRPr b="1">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60333142-6414-40B5-BB7E-DF934194E3E4}"/>
              </a:ext>
            </a:extLst>
          </p:cNvPr>
          <p:cNvSpPr>
            <a:spLocks noGrp="1"/>
          </p:cNvSpPr>
          <p:nvPr>
            <p:ph type="subTitle" idx="13"/>
          </p:nvPr>
        </p:nvSpPr>
        <p:spPr>
          <a:xfrm>
            <a:off x="3047997" y="1018598"/>
            <a:ext cx="9144000" cy="714499"/>
          </a:xfrm>
        </p:spPr>
        <p:txBody>
          <a:bodyPr rIns="365760"/>
          <a:lstStyle>
            <a:lvl1pPr marL="0" indent="0" algn="r">
              <a:buNone/>
              <a:defRPr sz="24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3058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4AC-9159-4934-8481-28CFB4B454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6811C-389E-4C9A-9545-FD7B79A7D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122F26-D929-4224-B7D5-F9CC419EAC0A}"/>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5" name="Footer Placeholder 4">
            <a:extLst>
              <a:ext uri="{FF2B5EF4-FFF2-40B4-BE49-F238E27FC236}">
                <a16:creationId xmlns:a16="http://schemas.microsoft.com/office/drawing/2014/main" id="{F0CEDAD2-3D9E-4B72-AB17-C033F18A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586D7-6C7E-4A29-AFAD-F8AF921E5ED4}"/>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29387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26FE-2A1A-42E8-8EB8-E8C2F1FF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A07FC-5F80-4767-A8D4-75E008AE6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EDFBF-95C8-482A-B30A-04986A025D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208A8-1524-4742-BDE9-246AD4B9361A}"/>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6" name="Footer Placeholder 5">
            <a:extLst>
              <a:ext uri="{FF2B5EF4-FFF2-40B4-BE49-F238E27FC236}">
                <a16:creationId xmlns:a16="http://schemas.microsoft.com/office/drawing/2014/main" id="{CDB00CFF-B864-4717-99A5-43C9EA075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F6820-5E3F-49A9-8E44-8ECF083F6627}"/>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28491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783B-03A0-409F-8573-D57329B5F5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CB7087-5633-49FA-8485-A981586BC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E79E2C-033B-4FBA-A3E2-A445B074AB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9FFF85-E5C7-4BEE-B6C4-60A80C3B61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009E7-C5BE-40E0-9D13-EBAA5DE9A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01D6F-9B4A-4DA8-874F-D47E161CEACE}"/>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8" name="Footer Placeholder 7">
            <a:extLst>
              <a:ext uri="{FF2B5EF4-FFF2-40B4-BE49-F238E27FC236}">
                <a16:creationId xmlns:a16="http://schemas.microsoft.com/office/drawing/2014/main" id="{DA8F3727-9126-450C-9166-FA163FBC6F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D302A-A571-4F55-8B61-EA8AB97E6265}"/>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219641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D749-FDF9-4F94-A421-8EABE3092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264008-8BD8-4542-8DFA-D33857B3EE77}"/>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4" name="Footer Placeholder 3">
            <a:extLst>
              <a:ext uri="{FF2B5EF4-FFF2-40B4-BE49-F238E27FC236}">
                <a16:creationId xmlns:a16="http://schemas.microsoft.com/office/drawing/2014/main" id="{E8B89E25-02BB-4E6D-A193-F5D306FAB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8C2355-36B6-4F9E-BA79-5CA5E9C4EC0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02914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1EAFB-B6A5-4380-9C39-01D3761D34D0}"/>
              </a:ext>
            </a:extLst>
          </p:cNvPr>
          <p:cNvSpPr>
            <a:spLocks noGrp="1"/>
          </p:cNvSpPr>
          <p:nvPr>
            <p:ph type="dt" sz="half" idx="10"/>
          </p:nvPr>
        </p:nvSpPr>
        <p:spPr/>
        <p:txBody>
          <a:bodyPr/>
          <a:lstStyle/>
          <a:p>
            <a:fld id="{18D9E8F6-4D81-4B3A-BC45-BBA4A1C9BD0F}" type="datetimeFigureOut">
              <a:rPr lang="en-US" smtClean="0"/>
              <a:t>2/24/2025</a:t>
            </a:fld>
            <a:endParaRPr lang="en-US"/>
          </a:p>
        </p:txBody>
      </p:sp>
      <p:sp>
        <p:nvSpPr>
          <p:cNvPr id="3" name="Footer Placeholder 2">
            <a:extLst>
              <a:ext uri="{FF2B5EF4-FFF2-40B4-BE49-F238E27FC236}">
                <a16:creationId xmlns:a16="http://schemas.microsoft.com/office/drawing/2014/main" id="{D7585C40-FDBA-43C0-90CF-DDBB124AF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D6155-F780-4D68-868D-D48E5912A65B}"/>
              </a:ext>
            </a:extLst>
          </p:cNvPr>
          <p:cNvSpPr>
            <a:spLocks noGrp="1"/>
          </p:cNvSpPr>
          <p:nvPr>
            <p:ph type="sldNum" sz="quarter" idx="12"/>
          </p:nvPr>
        </p:nvSpPr>
        <p:spPr/>
        <p:txBody>
          <a:bodyPr/>
          <a:lstStyle/>
          <a:p>
            <a:fld id="{E505F7C3-4860-4DB0-A451-57EE24F2F70B}" type="slidenum">
              <a:rPr lang="en-US" smtClean="0"/>
              <a:t>‹#›</a:t>
            </a:fld>
            <a:endParaRPr lang="en-US"/>
          </a:p>
        </p:txBody>
      </p:sp>
    </p:spTree>
    <p:extLst>
      <p:ext uri="{BB962C8B-B14F-4D97-AF65-F5344CB8AC3E}">
        <p14:creationId xmlns:p14="http://schemas.microsoft.com/office/powerpoint/2010/main" val="360966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4E5A5-FAF5-42E9-A705-A2830C622C10}"/>
              </a:ext>
            </a:extLst>
          </p:cNvPr>
          <p:cNvSpPr>
            <a:spLocks noGrp="1"/>
          </p:cNvSpPr>
          <p:nvPr>
            <p:ph type="title"/>
          </p:nvPr>
        </p:nvSpPr>
        <p:spPr>
          <a:xfrm>
            <a:off x="838200" y="365125"/>
            <a:ext cx="10515600" cy="1325563"/>
          </a:xfrm>
          <a:prstGeom prst="rect">
            <a:avLst/>
          </a:prstGeom>
        </p:spPr>
        <p:txBody>
          <a:bodyPr vert="horz" lIns="91440" tIns="45720" rIns="365760" bIns="45720" rtlCol="0" anchor="b">
            <a:normAutofit/>
          </a:bodyPr>
          <a:lstStyle/>
          <a:p>
            <a:pPr lvl="0" algn="r"/>
            <a:r>
              <a:rPr lang="en-US"/>
              <a:t>Click to edit Master title style</a:t>
            </a:r>
          </a:p>
        </p:txBody>
      </p:sp>
      <p:sp>
        <p:nvSpPr>
          <p:cNvPr id="3" name="Text Placeholder 2">
            <a:extLst>
              <a:ext uri="{FF2B5EF4-FFF2-40B4-BE49-F238E27FC236}">
                <a16:creationId xmlns:a16="http://schemas.microsoft.com/office/drawing/2014/main" id="{78FE322A-EE1B-4EA9-BECD-220E5044DC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86965-5A0F-4C0C-9415-32EBA327B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57921"/>
                </a:solidFill>
              </a:defRPr>
            </a:lvl1pPr>
          </a:lstStyle>
          <a:p>
            <a:fld id="{18D9E8F6-4D81-4B3A-BC45-BBA4A1C9BD0F}" type="datetimeFigureOut">
              <a:rPr lang="en-US" smtClean="0"/>
              <a:pPr/>
              <a:t>2/24/2025</a:t>
            </a:fld>
            <a:endParaRPr lang="en-US"/>
          </a:p>
        </p:txBody>
      </p:sp>
      <p:sp>
        <p:nvSpPr>
          <p:cNvPr id="5" name="Footer Placeholder 4">
            <a:extLst>
              <a:ext uri="{FF2B5EF4-FFF2-40B4-BE49-F238E27FC236}">
                <a16:creationId xmlns:a16="http://schemas.microsoft.com/office/drawing/2014/main" id="{8FEC338F-E89C-43B8-B0CB-A1D888EA8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57921"/>
                </a:solidFill>
              </a:defRPr>
            </a:lvl1pPr>
          </a:lstStyle>
          <a:p>
            <a:endParaRPr lang="en-US"/>
          </a:p>
        </p:txBody>
      </p:sp>
      <p:sp>
        <p:nvSpPr>
          <p:cNvPr id="6" name="Slide Number Placeholder 5">
            <a:extLst>
              <a:ext uri="{FF2B5EF4-FFF2-40B4-BE49-F238E27FC236}">
                <a16:creationId xmlns:a16="http://schemas.microsoft.com/office/drawing/2014/main" id="{360A7CEF-ACB9-4347-8B7A-F5C824194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57921"/>
                </a:solidFill>
              </a:defRPr>
            </a:lvl1pPr>
          </a:lstStyle>
          <a:p>
            <a:fld id="{E505F7C3-4860-4DB0-A451-57EE24F2F70B}" type="slidenum">
              <a:rPr lang="en-US" smtClean="0"/>
              <a:pPr/>
              <a:t>‹#›</a:t>
            </a:fld>
            <a:endParaRPr lang="en-US"/>
          </a:p>
        </p:txBody>
      </p:sp>
    </p:spTree>
    <p:extLst>
      <p:ext uri="{BB962C8B-B14F-4D97-AF65-F5344CB8AC3E}">
        <p14:creationId xmlns:p14="http://schemas.microsoft.com/office/powerpoint/2010/main" val="4247188317"/>
      </p:ext>
    </p:extLst>
  </p:cSld>
  <p:clrMap bg1="lt1" tx1="dk1" bg2="lt2" tx2="dk2" accent1="accent1" accent2="accent2" accent3="accent3" accent4="accent4" accent5="accent5" accent6="accent6" hlink="hlink" folHlink="folHlink"/>
  <p:sldLayoutIdLst>
    <p:sldLayoutId id="2147483771" r:id="rId1"/>
    <p:sldLayoutId id="2147483761" r:id="rId2"/>
    <p:sldLayoutId id="2147483772" r:id="rId3"/>
    <p:sldLayoutId id="2147483773"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lang="en-US" sz="4800" b="1" kern="1200" cap="all"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2.tif"/><Relationship Id="rId3" Type="http://schemas.openxmlformats.org/officeDocument/2006/relationships/hyperlink" Target="https://winscp.net/" TargetMode="External"/><Relationship Id="rId7" Type="http://schemas.openxmlformats.org/officeDocument/2006/relationships/hyperlink" Target="http://www.nchsoftware.com/classic" TargetMode="External"/><Relationship Id="rId12" Type="http://schemas.openxmlformats.org/officeDocument/2006/relationships/image" Target="../media/image36.ti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fireftp.net/" TargetMode="External"/><Relationship Id="rId11" Type="http://schemas.openxmlformats.org/officeDocument/2006/relationships/image" Target="../media/image35.tif"/><Relationship Id="rId5" Type="http://schemas.openxmlformats.org/officeDocument/2006/relationships/hyperlink" Target="https://cyberduck.io/" TargetMode="External"/><Relationship Id="rId10" Type="http://schemas.openxmlformats.org/officeDocument/2006/relationships/image" Target="../media/image34.tif"/><Relationship Id="rId4" Type="http://schemas.openxmlformats.org/officeDocument/2006/relationships/hyperlink" Target="https://filezilla-project.org/" TargetMode="Externa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8.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tif"/><Relationship Id="rId7"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65.tif"/><Relationship Id="rId5" Type="http://schemas.openxmlformats.org/officeDocument/2006/relationships/image" Target="../media/image64.tif"/><Relationship Id="rId4" Type="http://schemas.openxmlformats.org/officeDocument/2006/relationships/image" Target="../media/image63.png"/><Relationship Id="rId9" Type="http://schemas.openxmlformats.org/officeDocument/2006/relationships/image" Target="../media/image68.png"/></Relationships>
</file>

<file path=ppt/slides/_rels/slide6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hyperlink" Target="https://youtu.be/ZDVG25bpQdA" TargetMode="External"/><Relationship Id="rId5" Type="http://schemas.openxmlformats.org/officeDocument/2006/relationships/hyperlink" Target="https://youtu.be/kTs4Ymg9vzA" TargetMode="Externa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Rețele</a:t>
            </a:r>
            <a:r>
              <a:rPr lang="en-US" dirty="0"/>
              <a:t> de </a:t>
            </a:r>
            <a:r>
              <a:rPr lang="en-US" dirty="0" err="1"/>
              <a:t>calculatoare</a:t>
            </a:r>
            <a:endParaRPr lang="en-US" dirty="0"/>
          </a:p>
        </p:txBody>
      </p:sp>
      <p:sp>
        <p:nvSpPr>
          <p:cNvPr id="6" name="Subtitle 5"/>
          <p:cNvSpPr>
            <a:spLocks noGrp="1"/>
          </p:cNvSpPr>
          <p:nvPr>
            <p:ph type="subTitle" idx="1"/>
          </p:nvPr>
        </p:nvSpPr>
        <p:spPr/>
        <p:txBody>
          <a:bodyPr/>
          <a:lstStyle/>
          <a:p>
            <a:r>
              <a:rPr lang="en-US" dirty="0" err="1"/>
              <a:t>Nivelul</a:t>
            </a:r>
            <a:r>
              <a:rPr lang="en-US" dirty="0"/>
              <a:t> </a:t>
            </a:r>
            <a:r>
              <a:rPr lang="en-US" dirty="0" err="1"/>
              <a:t>aplicație</a:t>
            </a:r>
            <a:r>
              <a:rPr lang="en-US"/>
              <a:t>: FTP</a:t>
            </a:r>
            <a:r>
              <a:rPr lang="en-US" dirty="0"/>
              <a:t>, DNS, SSH, RDP</a:t>
            </a:r>
          </a:p>
        </p:txBody>
      </p:sp>
      <p:sp>
        <p:nvSpPr>
          <p:cNvPr id="9" name="Freeform: Shape 8">
            <a:extLst>
              <a:ext uri="{FF2B5EF4-FFF2-40B4-BE49-F238E27FC236}">
                <a16:creationId xmlns:a16="http://schemas.microsoft.com/office/drawing/2014/main" id="{2ECEEFAB-8007-4E30-80A1-6265CA3AF86A}"/>
              </a:ext>
            </a:extLst>
          </p:cNvPr>
          <p:cNvSpPr/>
          <p:nvPr/>
        </p:nvSpPr>
        <p:spPr>
          <a:xfrm>
            <a:off x="3" y="2802836"/>
            <a:ext cx="4395933" cy="1439984"/>
          </a:xfrm>
          <a:custGeom>
            <a:avLst/>
            <a:gdLst>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0" fmla="*/ 0 w 1467716"/>
              <a:gd name="connsiteY0" fmla="*/ 0 h 943303"/>
              <a:gd name="connsiteX1" fmla="*/ 167092 w 1467716"/>
              <a:gd name="connsiteY1" fmla="*/ 151863 h 943303"/>
              <a:gd name="connsiteX2" fmla="*/ 1402948 w 1467716"/>
              <a:gd name="connsiteY2" fmla="*/ 860884 h 943303"/>
              <a:gd name="connsiteX3" fmla="*/ 1467716 w 1467716"/>
              <a:gd name="connsiteY3" fmla="*/ 882799 h 943303"/>
              <a:gd name="connsiteX4" fmla="*/ 1426853 w 1467716"/>
              <a:gd name="connsiteY4" fmla="*/ 890097 h 943303"/>
              <a:gd name="connsiteX5" fmla="*/ 723619 w 1467716"/>
              <a:gd name="connsiteY5" fmla="*/ 943303 h 943303"/>
              <a:gd name="connsiteX6" fmla="*/ 20386 w 1467716"/>
              <a:gd name="connsiteY6" fmla="*/ 890097 h 943303"/>
              <a:gd name="connsiteX7" fmla="*/ 0 w 1467716"/>
              <a:gd name="connsiteY7" fmla="*/ 886456 h 943303"/>
              <a:gd name="connsiteX8" fmla="*/ 0 w 1467716"/>
              <a:gd name="connsiteY8" fmla="*/ 0 h 943303"/>
              <a:gd name="connsiteX0" fmla="*/ 0 w 1468512"/>
              <a:gd name="connsiteY0" fmla="*/ 0 h 943303"/>
              <a:gd name="connsiteX1" fmla="*/ 167092 w 1468512"/>
              <a:gd name="connsiteY1" fmla="*/ 151863 h 943303"/>
              <a:gd name="connsiteX2" fmla="*/ 1402948 w 1468512"/>
              <a:gd name="connsiteY2" fmla="*/ 860884 h 943303"/>
              <a:gd name="connsiteX3" fmla="*/ 1468512 w 1468512"/>
              <a:gd name="connsiteY3" fmla="*/ 884359 h 943303"/>
              <a:gd name="connsiteX4" fmla="*/ 1426853 w 1468512"/>
              <a:gd name="connsiteY4" fmla="*/ 890097 h 943303"/>
              <a:gd name="connsiteX5" fmla="*/ 723619 w 1468512"/>
              <a:gd name="connsiteY5" fmla="*/ 943303 h 943303"/>
              <a:gd name="connsiteX6" fmla="*/ 20386 w 1468512"/>
              <a:gd name="connsiteY6" fmla="*/ 890097 h 943303"/>
              <a:gd name="connsiteX7" fmla="*/ 0 w 1468512"/>
              <a:gd name="connsiteY7" fmla="*/ 886456 h 943303"/>
              <a:gd name="connsiteX8" fmla="*/ 0 w 1468512"/>
              <a:gd name="connsiteY8" fmla="*/ 0 h 9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512" h="943303">
                <a:moveTo>
                  <a:pt x="0" y="0"/>
                </a:moveTo>
                <a:lnTo>
                  <a:pt x="167092" y="151863"/>
                </a:lnTo>
                <a:cubicBezTo>
                  <a:pt x="532570" y="453482"/>
                  <a:pt x="949585" y="694885"/>
                  <a:pt x="1402948" y="860884"/>
                </a:cubicBezTo>
                <a:lnTo>
                  <a:pt x="1468512" y="884359"/>
                </a:lnTo>
                <a:lnTo>
                  <a:pt x="1426853" y="890097"/>
                </a:lnTo>
                <a:cubicBezTo>
                  <a:pt x="1197556" y="925132"/>
                  <a:pt x="962710" y="943303"/>
                  <a:pt x="723619" y="943303"/>
                </a:cubicBezTo>
                <a:cubicBezTo>
                  <a:pt x="484529" y="943303"/>
                  <a:pt x="249683" y="925132"/>
                  <a:pt x="20386" y="890097"/>
                </a:cubicBezTo>
                <a:lnTo>
                  <a:pt x="0" y="886456"/>
                </a:lnTo>
                <a:lnTo>
                  <a:pt x="0" y="0"/>
                </a:lnTo>
                <a:close/>
              </a:path>
            </a:pathLst>
          </a:custGeom>
          <a:solidFill>
            <a:srgbClr val="F57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250DA162-CF55-4AD8-B7A6-B7A2DF5DF52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008" b="24008"/>
          <a:stretch>
            <a:fillRect/>
          </a:stretch>
        </p:blipFill>
        <p:spPr/>
      </p:pic>
      <p:pic>
        <p:nvPicPr>
          <p:cNvPr id="2" name="Picture 1">
            <a:extLst>
              <a:ext uri="{FF2B5EF4-FFF2-40B4-BE49-F238E27FC236}">
                <a16:creationId xmlns:a16="http://schemas.microsoft.com/office/drawing/2014/main" id="{839CE17C-B58E-766D-CF29-F33620684C4F}"/>
              </a:ext>
            </a:extLst>
          </p:cNvPr>
          <p:cNvPicPr>
            <a:picLocks noChangeAspect="1"/>
          </p:cNvPicPr>
          <p:nvPr/>
        </p:nvPicPr>
        <p:blipFill>
          <a:blip r:embed="rId4" cstate="print"/>
          <a:stretch>
            <a:fillRect/>
          </a:stretch>
        </p:blipFill>
        <p:spPr>
          <a:xfrm>
            <a:off x="186531" y="3777247"/>
            <a:ext cx="2674939" cy="2676525"/>
          </a:xfrm>
          <a:prstGeom prst="rect">
            <a:avLst/>
          </a:prstGeom>
          <a:ln>
            <a:noFill/>
          </a:ln>
          <a:effectLst>
            <a:outerShdw blurRad="292100" dist="139700" dir="2700000" algn="tl" rotWithShape="0">
              <a:srgbClr val="333333">
                <a:alpha val="65000"/>
              </a:srgbClr>
            </a:outerShdw>
          </a:effectLst>
        </p:spPr>
      </p:pic>
      <p:pic>
        <p:nvPicPr>
          <p:cNvPr id="3" name="Picture 14" descr="Feather PNG Vector PSD Clipart with Transparent Background Photo for Free  Download: 1000+ Free Download Vector, Image, PNG, PSD Files">
            <a:extLst>
              <a:ext uri="{FF2B5EF4-FFF2-40B4-BE49-F238E27FC236}">
                <a16:creationId xmlns:a16="http://schemas.microsoft.com/office/drawing/2014/main" id="{F11C43CC-0C75-76F5-7071-22822DD7F8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573" y="5418704"/>
            <a:ext cx="1628853" cy="12216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5" descr="http://dice.ase.ro/wp-content/themes/twentyeleven-xili/images/dice.png">
            <a:extLst>
              <a:ext uri="{FF2B5EF4-FFF2-40B4-BE49-F238E27FC236}">
                <a16:creationId xmlns:a16="http://schemas.microsoft.com/office/drawing/2014/main" id="{8E06ECE3-5281-3A03-408A-B1450FD34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779975">
            <a:off x="6614994" y="2055588"/>
            <a:ext cx="1657870" cy="132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5">
            <a:extLst>
              <a:ext uri="{FF2B5EF4-FFF2-40B4-BE49-F238E27FC236}">
                <a16:creationId xmlns:a16="http://schemas.microsoft.com/office/drawing/2014/main" id="{254E740E-778F-0C9D-A62C-5DABA4B2935A}"/>
              </a:ext>
            </a:extLst>
          </p:cNvPr>
          <p:cNvSpPr txBox="1">
            <a:spLocks/>
          </p:cNvSpPr>
          <p:nvPr/>
        </p:nvSpPr>
        <p:spPr>
          <a:xfrm>
            <a:off x="3263771" y="6356652"/>
            <a:ext cx="9144000" cy="501348"/>
          </a:xfrm>
          <a:prstGeom prst="rect">
            <a:avLst/>
          </a:prstGeom>
        </p:spPr>
        <p:txBody>
          <a:bodyPr vert="horz" lIns="91440" tIns="45720" rIns="36576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Iulian Ilie-</a:t>
            </a:r>
            <a:r>
              <a:rPr lang="en-US" dirty="0" err="1"/>
              <a:t>Némedi</a:t>
            </a:r>
            <a:endParaRPr lang="en-US" dirty="0"/>
          </a:p>
        </p:txBody>
      </p:sp>
      <p:sp>
        <p:nvSpPr>
          <p:cNvPr id="10" name="Rectangle 9">
            <a:extLst>
              <a:ext uri="{FF2B5EF4-FFF2-40B4-BE49-F238E27FC236}">
                <a16:creationId xmlns:a16="http://schemas.microsoft.com/office/drawing/2014/main" id="{03C2A4F9-4329-D71D-F90F-E565DC552614}"/>
              </a:ext>
            </a:extLst>
          </p:cNvPr>
          <p:cNvSpPr/>
          <p:nvPr/>
        </p:nvSpPr>
        <p:spPr>
          <a:xfrm rot="19159443">
            <a:off x="175079" y="1313747"/>
            <a:ext cx="4646208" cy="523220"/>
          </a:xfrm>
          <a:prstGeom prst="rect">
            <a:avLst/>
          </a:prstGeom>
          <a:noFill/>
        </p:spPr>
        <p:txBody>
          <a:bodyPr wrap="none" lIns="91440" tIns="45720" rIns="91440" bIns="45720">
            <a:spAutoFit/>
          </a:bodyPr>
          <a:lstStyle/>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Academia de </a:t>
            </a:r>
            <a:r>
              <a:rPr lang="en-US"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Studii</a:t>
            </a: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Economice</a:t>
            </a:r>
            <a:endPar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92598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Diagrama</a:t>
            </a:r>
            <a:r>
              <a:rPr lang="en-US" altLang="en-US" dirty="0"/>
              <a:t> de </a:t>
            </a:r>
            <a:r>
              <a:rPr lang="en-US" altLang="en-US" dirty="0" err="1"/>
              <a:t>secvență</a:t>
            </a:r>
            <a:r>
              <a:rPr lang="en-US" altLang="en-US" dirty="0"/>
              <a:t> FTP</a:t>
            </a:r>
            <a:endParaRPr lang="en-US" dirty="0"/>
          </a:p>
        </p:txBody>
      </p:sp>
      <p:pic>
        <p:nvPicPr>
          <p:cNvPr id="3" name="Picture 2">
            <a:extLst>
              <a:ext uri="{FF2B5EF4-FFF2-40B4-BE49-F238E27FC236}">
                <a16:creationId xmlns:a16="http://schemas.microsoft.com/office/drawing/2014/main" id="{A7CCB476-C9D5-DC7A-0654-C2568C1EE996}"/>
              </a:ext>
            </a:extLst>
          </p:cNvPr>
          <p:cNvPicPr>
            <a:picLocks noChangeAspect="1"/>
          </p:cNvPicPr>
          <p:nvPr/>
        </p:nvPicPr>
        <p:blipFill>
          <a:blip r:embed="rId3"/>
          <a:stretch>
            <a:fillRect/>
          </a:stretch>
        </p:blipFill>
        <p:spPr>
          <a:xfrm>
            <a:off x="1926553" y="1832297"/>
            <a:ext cx="8338893" cy="5025703"/>
          </a:xfrm>
          <a:prstGeom prst="rect">
            <a:avLst/>
          </a:prstGeom>
        </p:spPr>
      </p:pic>
    </p:spTree>
    <p:extLst>
      <p:ext uri="{BB962C8B-B14F-4D97-AF65-F5344CB8AC3E}">
        <p14:creationId xmlns:p14="http://schemas.microsoft.com/office/powerpoint/2010/main" val="378812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Diagrama</a:t>
            </a:r>
            <a:r>
              <a:rPr lang="en-US" altLang="en-US" dirty="0"/>
              <a:t> de </a:t>
            </a:r>
            <a:r>
              <a:rPr lang="en-US" altLang="en-US" dirty="0" err="1"/>
              <a:t>secvență</a:t>
            </a:r>
            <a:r>
              <a:rPr lang="en-US" altLang="en-US" dirty="0"/>
              <a:t> FTP</a:t>
            </a:r>
            <a:endParaRPr lang="en-US" dirty="0"/>
          </a:p>
        </p:txBody>
      </p:sp>
      <p:pic>
        <p:nvPicPr>
          <p:cNvPr id="4" name="Picture 3">
            <a:extLst>
              <a:ext uri="{FF2B5EF4-FFF2-40B4-BE49-F238E27FC236}">
                <a16:creationId xmlns:a16="http://schemas.microsoft.com/office/drawing/2014/main" id="{B13F116E-4461-54E9-BA56-264C7F5B9661}"/>
              </a:ext>
            </a:extLst>
          </p:cNvPr>
          <p:cNvPicPr>
            <a:picLocks noChangeAspect="1"/>
          </p:cNvPicPr>
          <p:nvPr/>
        </p:nvPicPr>
        <p:blipFill>
          <a:blip r:embed="rId3"/>
          <a:stretch>
            <a:fillRect/>
          </a:stretch>
        </p:blipFill>
        <p:spPr>
          <a:xfrm>
            <a:off x="1939326" y="1839279"/>
            <a:ext cx="8313348" cy="5018721"/>
          </a:xfrm>
          <a:prstGeom prst="rect">
            <a:avLst/>
          </a:prstGeom>
        </p:spPr>
      </p:pic>
    </p:spTree>
    <p:extLst>
      <p:ext uri="{BB962C8B-B14F-4D97-AF65-F5344CB8AC3E}">
        <p14:creationId xmlns:p14="http://schemas.microsoft.com/office/powerpoint/2010/main" val="408270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Tratarea</a:t>
            </a:r>
            <a:r>
              <a:rPr lang="en-US" altLang="en-US" dirty="0"/>
              <a:t> </a:t>
            </a:r>
            <a:r>
              <a:rPr lang="en-US" altLang="en-US" dirty="0" err="1"/>
              <a:t>datelor</a:t>
            </a:r>
            <a:r>
              <a:rPr lang="en-US" altLang="en-US" dirty="0"/>
              <a:t> ASCII </a:t>
            </a:r>
            <a:r>
              <a:rPr lang="en-US" altLang="en-US" dirty="0" err="1"/>
              <a:t>și</a:t>
            </a:r>
            <a:r>
              <a:rPr lang="en-US" altLang="en-US" dirty="0"/>
              <a:t> </a:t>
            </a:r>
            <a:r>
              <a:rPr lang="en-US" altLang="en-US" dirty="0" err="1"/>
              <a:t>binare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2800" dirty="0"/>
              <a:t>La </a:t>
            </a:r>
            <a:r>
              <a:rPr lang="en-US" altLang="en-US" sz="2800" dirty="0" err="1"/>
              <a:t>începuturile</a:t>
            </a:r>
            <a:r>
              <a:rPr lang="en-US" altLang="en-US" sz="2800" dirty="0"/>
              <a:t> </a:t>
            </a:r>
            <a:r>
              <a:rPr lang="en-US" altLang="en-US" sz="2800" dirty="0" err="1"/>
              <a:t>rețelelor</a:t>
            </a:r>
            <a:r>
              <a:rPr lang="en-US" altLang="en-US" sz="2800" dirty="0"/>
              <a:t> de </a:t>
            </a:r>
            <a:r>
              <a:rPr lang="en-US" altLang="en-US" sz="2800" dirty="0" err="1"/>
              <a:t>calculatoare</a:t>
            </a:r>
            <a:r>
              <a:rPr lang="en-US" altLang="en-US" sz="2800" dirty="0"/>
              <a:t>, </a:t>
            </a:r>
            <a:r>
              <a:rPr lang="en-US" altLang="en-US" sz="2800" dirty="0" err="1"/>
              <a:t>lățimea</a:t>
            </a:r>
            <a:r>
              <a:rPr lang="en-US" altLang="en-US" sz="2800" dirty="0"/>
              <a:t> de </a:t>
            </a:r>
            <a:r>
              <a:rPr lang="en-US" altLang="en-US" sz="2800" dirty="0" err="1"/>
              <a:t>bandă</a:t>
            </a:r>
            <a:r>
              <a:rPr lang="en-US" altLang="en-US" sz="2800" dirty="0"/>
              <a:t> era </a:t>
            </a:r>
            <a:r>
              <a:rPr lang="en-US" altLang="en-US" sz="2800" dirty="0" err="1"/>
              <a:t>limitată</a:t>
            </a:r>
            <a:r>
              <a:rPr lang="en-US" altLang="en-US" sz="2800" dirty="0"/>
              <a:t>, </a:t>
            </a:r>
            <a:r>
              <a:rPr lang="en-US" altLang="en-US" sz="2800" dirty="0" err="1"/>
              <a:t>astfel</a:t>
            </a:r>
            <a:r>
              <a:rPr lang="en-US" altLang="en-US" sz="2800" dirty="0"/>
              <a:t> </a:t>
            </a:r>
            <a:r>
              <a:rPr lang="en-US" altLang="en-US" sz="2800" dirty="0" err="1"/>
              <a:t>încât</a:t>
            </a:r>
            <a:r>
              <a:rPr lang="en-US" altLang="en-US" sz="2800" dirty="0"/>
              <a:t> s-a </a:t>
            </a:r>
            <a:r>
              <a:rPr lang="en-US" altLang="en-US" sz="2800" dirty="0" err="1"/>
              <a:t>utilizat</a:t>
            </a:r>
            <a:r>
              <a:rPr lang="en-US" altLang="en-US" sz="2800" dirty="0"/>
              <a:t> </a:t>
            </a:r>
            <a:r>
              <a:rPr lang="en-US" altLang="en-US" sz="2800" dirty="0" err="1"/>
              <a:t>codul</a:t>
            </a:r>
            <a:r>
              <a:rPr lang="en-US" altLang="en-US" sz="2800" dirty="0"/>
              <a:t> ASCII de 7 </a:t>
            </a:r>
            <a:r>
              <a:rPr lang="en-US" altLang="en-US" sz="2800" dirty="0" err="1"/>
              <a:t>biți</a:t>
            </a:r>
            <a:r>
              <a:rPr lang="en-US" altLang="en-US" sz="2800" dirty="0"/>
              <a:t>;</a:t>
            </a:r>
          </a:p>
          <a:p>
            <a:r>
              <a:rPr lang="en-US" altLang="en-US" sz="2800" dirty="0" err="1"/>
              <a:t>Astăzi</a:t>
            </a:r>
            <a:r>
              <a:rPr lang="en-US" altLang="en-US" sz="2800" dirty="0"/>
              <a:t> </a:t>
            </a:r>
            <a:r>
              <a:rPr lang="en-US" altLang="en-US" sz="2800" dirty="0" err="1"/>
              <a:t>lățimea</a:t>
            </a:r>
            <a:r>
              <a:rPr lang="en-US" altLang="en-US" sz="2800" dirty="0"/>
              <a:t> de </a:t>
            </a:r>
            <a:r>
              <a:rPr lang="en-US" altLang="en-US" sz="2800" dirty="0" err="1"/>
              <a:t>bandă</a:t>
            </a:r>
            <a:r>
              <a:rPr lang="en-US" altLang="en-US" sz="2800" dirty="0"/>
              <a:t> </a:t>
            </a:r>
            <a:r>
              <a:rPr lang="en-US" altLang="en-US" sz="2800" dirty="0" err="1"/>
              <a:t>este</a:t>
            </a:r>
            <a:r>
              <a:rPr lang="en-US" altLang="en-US" sz="2800" dirty="0"/>
              <a:t> de </a:t>
            </a:r>
            <a:r>
              <a:rPr lang="en-US" altLang="en-US" sz="2800" dirty="0" err="1"/>
              <a:t>obicei</a:t>
            </a:r>
            <a:r>
              <a:rPr lang="en-US" altLang="en-US" sz="2800" dirty="0"/>
              <a:t> </a:t>
            </a:r>
            <a:r>
              <a:rPr lang="en-US" altLang="en-US" sz="2800" dirty="0" err="1"/>
              <a:t>suficient</a:t>
            </a:r>
            <a:r>
              <a:rPr lang="en-US" altLang="en-US" sz="2800" dirty="0"/>
              <a:t> de mare, </a:t>
            </a:r>
            <a:r>
              <a:rPr lang="en-US" altLang="en-US" sz="2800" dirty="0" err="1"/>
              <a:t>astfel</a:t>
            </a:r>
            <a:r>
              <a:rPr lang="en-US" altLang="en-US" sz="2800" dirty="0"/>
              <a:t> </a:t>
            </a:r>
            <a:r>
              <a:rPr lang="en-US" altLang="en-US" sz="2800" dirty="0" err="1"/>
              <a:t>încât</a:t>
            </a:r>
            <a:r>
              <a:rPr lang="en-US" altLang="en-US" sz="2800" dirty="0"/>
              <a:t> </a:t>
            </a:r>
            <a:r>
              <a:rPr lang="en-US" altLang="en-US" sz="2800" dirty="0" err="1"/>
              <a:t>economisirea</a:t>
            </a:r>
            <a:r>
              <a:rPr lang="en-US" altLang="en-US" sz="2800" dirty="0"/>
              <a:t> a 1/8 din </a:t>
            </a:r>
            <a:r>
              <a:rPr lang="en-US" altLang="en-US" sz="2800" dirty="0" err="1"/>
              <a:t>lățimea</a:t>
            </a:r>
            <a:r>
              <a:rPr lang="en-US" altLang="en-US" sz="2800" dirty="0"/>
              <a:t> de </a:t>
            </a:r>
            <a:r>
              <a:rPr lang="en-US" altLang="en-US" sz="2800" dirty="0" err="1"/>
              <a:t>bandă</a:t>
            </a:r>
            <a:r>
              <a:rPr lang="en-US" altLang="en-US" sz="2800" dirty="0"/>
              <a:t> </a:t>
            </a:r>
            <a:r>
              <a:rPr lang="en-US" altLang="en-US" sz="2800" dirty="0" err="1"/>
              <a:t>prin</a:t>
            </a:r>
            <a:r>
              <a:rPr lang="en-US" altLang="en-US" sz="2800" dirty="0"/>
              <a:t> </a:t>
            </a:r>
            <a:r>
              <a:rPr lang="en-US" altLang="en-US" sz="2800" dirty="0" err="1"/>
              <a:t>utilizarea</a:t>
            </a:r>
            <a:r>
              <a:rPr lang="en-US" altLang="en-US" sz="2800" dirty="0"/>
              <a:t> </a:t>
            </a:r>
            <a:r>
              <a:rPr lang="en-US" altLang="en-US" sz="2800" dirty="0" err="1"/>
              <a:t>doar</a:t>
            </a:r>
            <a:r>
              <a:rPr lang="en-US" altLang="en-US" sz="2800" dirty="0"/>
              <a:t> 7 </a:t>
            </a:r>
            <a:r>
              <a:rPr lang="en-US" altLang="en-US" sz="2800" dirty="0" err="1"/>
              <a:t>biți</a:t>
            </a:r>
            <a:r>
              <a:rPr lang="en-US" altLang="en-US" sz="2800" dirty="0"/>
              <a:t> nu </a:t>
            </a:r>
            <a:r>
              <a:rPr lang="en-US" altLang="en-US" sz="2800" dirty="0" err="1"/>
              <a:t>mai</a:t>
            </a:r>
            <a:r>
              <a:rPr lang="en-US" altLang="en-US" sz="2800" dirty="0"/>
              <a:t> </a:t>
            </a:r>
            <a:r>
              <a:rPr lang="en-US" altLang="en-US" sz="2800" dirty="0" err="1"/>
              <a:t>este</a:t>
            </a:r>
            <a:r>
              <a:rPr lang="en-US" altLang="en-US" sz="2800" dirty="0"/>
              <a:t> </a:t>
            </a:r>
            <a:r>
              <a:rPr lang="en-US" altLang="en-US" sz="2800" dirty="0" err="1"/>
              <a:t>justificată</a:t>
            </a:r>
            <a:r>
              <a:rPr lang="en-US" altLang="en-US" sz="2800" dirty="0"/>
              <a:t>;</a:t>
            </a:r>
          </a:p>
          <a:p>
            <a:r>
              <a:rPr lang="en-US" altLang="en-US" sz="2800" dirty="0"/>
              <a:t>FTP </a:t>
            </a:r>
            <a:r>
              <a:rPr lang="en-US" altLang="en-US" sz="2800" dirty="0" err="1"/>
              <a:t>acceptă</a:t>
            </a:r>
            <a:r>
              <a:rPr lang="en-US" altLang="en-US" sz="2800" dirty="0"/>
              <a:t> </a:t>
            </a:r>
            <a:r>
              <a:rPr lang="en-US" altLang="en-US" sz="2800" dirty="0" err="1"/>
              <a:t>diferite</a:t>
            </a:r>
            <a:r>
              <a:rPr lang="en-US" altLang="en-US" sz="2800" dirty="0"/>
              <a:t> </a:t>
            </a:r>
            <a:r>
              <a:rPr lang="en-US" altLang="en-US" sz="2800" dirty="0" err="1"/>
              <a:t>tipuri</a:t>
            </a:r>
            <a:r>
              <a:rPr lang="en-US" altLang="en-US" sz="2800" dirty="0"/>
              <a:t> de </a:t>
            </a:r>
            <a:r>
              <a:rPr lang="en-US" altLang="en-US" sz="2800" dirty="0" err="1"/>
              <a:t>fișiere</a:t>
            </a:r>
            <a:r>
              <a:rPr lang="en-US" altLang="en-US" sz="2800" dirty="0"/>
              <a:t>, </a:t>
            </a:r>
            <a:r>
              <a:rPr lang="en-US" altLang="en-US" sz="2800" dirty="0" err="1"/>
              <a:t>cele</a:t>
            </a:r>
            <a:r>
              <a:rPr lang="en-US" altLang="en-US" sz="2800" dirty="0"/>
              <a:t> </a:t>
            </a:r>
            <a:r>
              <a:rPr lang="en-US" altLang="en-US" sz="2800" dirty="0" err="1"/>
              <a:t>mai</a:t>
            </a:r>
            <a:r>
              <a:rPr lang="en-US" altLang="en-US" sz="2800" dirty="0"/>
              <a:t> </a:t>
            </a:r>
            <a:r>
              <a:rPr lang="en-US" altLang="en-US" sz="2800" dirty="0" err="1"/>
              <a:t>importante</a:t>
            </a:r>
            <a:r>
              <a:rPr lang="en-US" altLang="en-US" sz="2800" dirty="0"/>
              <a:t> </a:t>
            </a:r>
            <a:r>
              <a:rPr lang="en-US" altLang="en-US" sz="2800" dirty="0" err="1"/>
              <a:t>fiind</a:t>
            </a:r>
            <a:r>
              <a:rPr lang="en-US" altLang="en-US" sz="2800" dirty="0"/>
              <a:t> ASCII (text) </a:t>
            </a:r>
            <a:r>
              <a:rPr lang="en-US" altLang="en-US" sz="2800" dirty="0" err="1"/>
              <a:t>și</a:t>
            </a:r>
            <a:r>
              <a:rPr lang="en-US" altLang="en-US" sz="2800" dirty="0"/>
              <a:t> </a:t>
            </a:r>
            <a:r>
              <a:rPr lang="en-US" altLang="en-US" sz="2800" dirty="0" err="1"/>
              <a:t>binare</a:t>
            </a:r>
            <a:r>
              <a:rPr lang="en-US" altLang="en-US" sz="2800" dirty="0"/>
              <a:t>. </a:t>
            </a:r>
            <a:r>
              <a:rPr lang="en-US" altLang="en-US" sz="2800" dirty="0" err="1"/>
              <a:t>Unii</a:t>
            </a:r>
            <a:r>
              <a:rPr lang="en-US" altLang="en-US" sz="2800" dirty="0"/>
              <a:t> </a:t>
            </a:r>
            <a:r>
              <a:rPr lang="en-US" altLang="en-US" sz="2800" dirty="0" err="1"/>
              <a:t>clienți</a:t>
            </a:r>
            <a:r>
              <a:rPr lang="en-US" altLang="en-US" sz="2800" dirty="0"/>
              <a:t> </a:t>
            </a:r>
            <a:r>
              <a:rPr lang="en-US" altLang="en-US" sz="2800" dirty="0" err="1"/>
              <a:t>și</a:t>
            </a:r>
            <a:r>
              <a:rPr lang="en-US" altLang="en-US" sz="2800" dirty="0"/>
              <a:t> </a:t>
            </a:r>
            <a:r>
              <a:rPr lang="en-US" altLang="en-US" sz="2800" dirty="0" err="1"/>
              <a:t>servere</a:t>
            </a:r>
            <a:r>
              <a:rPr lang="en-US" altLang="en-US" sz="2800" dirty="0"/>
              <a:t> fac </a:t>
            </a:r>
            <a:r>
              <a:rPr lang="en-US" altLang="en-US" sz="2800" dirty="0" err="1"/>
              <a:t>diferența</a:t>
            </a:r>
            <a:r>
              <a:rPr lang="en-US" altLang="en-US" sz="2800" dirty="0"/>
              <a:t> </a:t>
            </a:r>
            <a:r>
              <a:rPr lang="en-US" altLang="en-US" sz="2800" dirty="0" err="1"/>
              <a:t>între</a:t>
            </a:r>
            <a:r>
              <a:rPr lang="en-US" altLang="en-US" sz="2800" dirty="0"/>
              <a:t> ASCII </a:t>
            </a:r>
            <a:r>
              <a:rPr lang="en-US" altLang="en-US" sz="2800" dirty="0" err="1"/>
              <a:t>și</a:t>
            </a:r>
            <a:r>
              <a:rPr lang="en-US" altLang="en-US" sz="2800" dirty="0"/>
              <a:t> </a:t>
            </a:r>
            <a:r>
              <a:rPr lang="en-US" altLang="en-US" sz="2800" dirty="0" err="1"/>
              <a:t>binare</a:t>
            </a:r>
            <a:r>
              <a:rPr lang="en-US" altLang="en-US" sz="2800" dirty="0"/>
              <a:t>, </a:t>
            </a:r>
            <a:r>
              <a:rPr lang="en-US" altLang="en-US" sz="2800" dirty="0" err="1"/>
              <a:t>alții</a:t>
            </a:r>
            <a:r>
              <a:rPr lang="en-US" altLang="en-US" sz="2800" dirty="0"/>
              <a:t> nu;</a:t>
            </a:r>
          </a:p>
          <a:p>
            <a:r>
              <a:rPr lang="en-US" altLang="en-US" sz="2800" dirty="0" err="1"/>
              <a:t>Clienții</a:t>
            </a:r>
            <a:r>
              <a:rPr lang="en-US" altLang="en-US" sz="2800" dirty="0"/>
              <a:t> UNIX </a:t>
            </a:r>
            <a:r>
              <a:rPr lang="en-US" altLang="en-US" sz="2800" dirty="0" err="1"/>
              <a:t>elimină</a:t>
            </a:r>
            <a:r>
              <a:rPr lang="en-US" altLang="en-US" sz="2800" dirty="0"/>
              <a:t> </a:t>
            </a:r>
            <a:r>
              <a:rPr lang="en-US" altLang="en-US" sz="2800" dirty="0" err="1"/>
              <a:t>totul</a:t>
            </a:r>
            <a:r>
              <a:rPr lang="en-US" altLang="en-US" sz="2800" dirty="0"/>
              <a:t> </a:t>
            </a:r>
            <a:r>
              <a:rPr lang="en-US" altLang="en-US" sz="2800" dirty="0" err="1"/>
              <a:t>ce</a:t>
            </a:r>
            <a:r>
              <a:rPr lang="en-US" altLang="en-US" sz="2800" dirty="0"/>
              <a:t> nu </a:t>
            </a:r>
            <a:r>
              <a:rPr lang="en-US" altLang="en-US" sz="2800" dirty="0" err="1"/>
              <a:t>reprezintă</a:t>
            </a:r>
            <a:r>
              <a:rPr lang="en-US" altLang="en-US" sz="2800" dirty="0"/>
              <a:t> </a:t>
            </a:r>
            <a:r>
              <a:rPr lang="en-US" altLang="en-US" sz="2800" dirty="0" err="1"/>
              <a:t>caractere</a:t>
            </a:r>
            <a:r>
              <a:rPr lang="en-US" altLang="en-US" sz="2800" dirty="0"/>
              <a:t> ASCII;</a:t>
            </a:r>
          </a:p>
          <a:p>
            <a:r>
              <a:rPr lang="en-US" altLang="en-US" sz="2800" dirty="0" err="1"/>
              <a:t>Clienții</a:t>
            </a:r>
            <a:r>
              <a:rPr lang="en-US" altLang="en-US" sz="2800" dirty="0"/>
              <a:t> Windows transmit </a:t>
            </a:r>
            <a:r>
              <a:rPr lang="en-US" altLang="en-US" sz="2800" dirty="0" err="1"/>
              <a:t>mai</a:t>
            </a:r>
            <a:r>
              <a:rPr lang="en-US" altLang="en-US" sz="2800" dirty="0"/>
              <a:t> </a:t>
            </a:r>
            <a:r>
              <a:rPr lang="en-US" altLang="en-US" sz="2800" dirty="0" err="1"/>
              <a:t>departe</a:t>
            </a:r>
            <a:r>
              <a:rPr lang="en-US" altLang="en-US" sz="2800" dirty="0"/>
              <a:t> </a:t>
            </a:r>
            <a:r>
              <a:rPr lang="en-US" altLang="en-US" sz="2800" dirty="0" err="1"/>
              <a:t>toate</a:t>
            </a:r>
            <a:r>
              <a:rPr lang="en-US" altLang="en-US" sz="2800" dirty="0"/>
              <a:t> </a:t>
            </a:r>
            <a:r>
              <a:rPr lang="en-US" altLang="en-US" sz="2800" dirty="0" err="1"/>
              <a:t>caracterele</a:t>
            </a:r>
            <a:r>
              <a:rPr lang="en-US" altLang="en-US" sz="2800" dirty="0"/>
              <a:t>;</a:t>
            </a:r>
          </a:p>
          <a:p>
            <a:r>
              <a:rPr lang="en-US" altLang="en-US" sz="2800" dirty="0"/>
              <a:t>Se </a:t>
            </a:r>
            <a:r>
              <a:rPr lang="en-US" altLang="en-US" sz="2800" dirty="0" err="1"/>
              <a:t>recomandă</a:t>
            </a:r>
            <a:r>
              <a:rPr lang="en-US" altLang="en-US" sz="2800" dirty="0"/>
              <a:t> </a:t>
            </a:r>
            <a:r>
              <a:rPr lang="en-US" altLang="en-US" sz="2800" dirty="0" err="1"/>
              <a:t>trecerea</a:t>
            </a:r>
            <a:r>
              <a:rPr lang="en-US" altLang="en-US" sz="2800" dirty="0"/>
              <a:t> </a:t>
            </a:r>
            <a:r>
              <a:rPr lang="en-US" altLang="en-US" sz="2800" dirty="0" err="1"/>
              <a:t>în</a:t>
            </a:r>
            <a:r>
              <a:rPr lang="en-US" altLang="en-US" sz="2800" dirty="0"/>
              <a:t> </a:t>
            </a:r>
            <a:r>
              <a:rPr lang="en-US" altLang="en-US" sz="2800" dirty="0" err="1"/>
              <a:t>modul</a:t>
            </a:r>
            <a:r>
              <a:rPr lang="en-US" altLang="en-US" sz="2800" dirty="0"/>
              <a:t> </a:t>
            </a:r>
            <a:r>
              <a:rPr lang="en-US" altLang="en-US" sz="2800" dirty="0" err="1"/>
              <a:t>binar</a:t>
            </a:r>
            <a:r>
              <a:rPr lang="en-US" altLang="en-US" sz="2800" dirty="0"/>
              <a:t> care </a:t>
            </a:r>
            <a:r>
              <a:rPr lang="en-US" altLang="en-US" sz="2800" dirty="0" err="1"/>
              <a:t>asigură</a:t>
            </a:r>
            <a:r>
              <a:rPr lang="en-US" altLang="en-US" sz="2800" dirty="0"/>
              <a:t> </a:t>
            </a:r>
            <a:r>
              <a:rPr lang="en-US" altLang="en-US" sz="2800" dirty="0" err="1"/>
              <a:t>că</a:t>
            </a:r>
            <a:r>
              <a:rPr lang="en-US" altLang="en-US" sz="2800" dirty="0"/>
              <a:t> </a:t>
            </a:r>
            <a:r>
              <a:rPr lang="en-US" altLang="en-US" sz="2800" dirty="0" err="1"/>
              <a:t>fișierele</a:t>
            </a:r>
            <a:r>
              <a:rPr lang="en-US" altLang="en-US" sz="2800" dirty="0"/>
              <a:t> </a:t>
            </a:r>
            <a:r>
              <a:rPr lang="en-US" altLang="en-US" sz="2800" dirty="0" err="1"/>
              <a:t>vor</a:t>
            </a:r>
            <a:r>
              <a:rPr lang="en-US" altLang="en-US" sz="2800" dirty="0"/>
              <a:t> fi </a:t>
            </a:r>
            <a:r>
              <a:rPr lang="en-US" altLang="en-US" sz="2800" dirty="0" err="1"/>
              <a:t>stocate</a:t>
            </a:r>
            <a:r>
              <a:rPr lang="en-US" altLang="en-US" sz="2800" dirty="0"/>
              <a:t> </a:t>
            </a:r>
            <a:r>
              <a:rPr lang="en-US" altLang="en-US" sz="2800" dirty="0" err="1"/>
              <a:t>fără</a:t>
            </a:r>
            <a:r>
              <a:rPr lang="en-US" altLang="en-US" sz="2800" dirty="0"/>
              <a:t> a fi </a:t>
            </a:r>
            <a:r>
              <a:rPr lang="en-US" altLang="en-US" sz="2800" dirty="0" err="1"/>
              <a:t>schimbate</a:t>
            </a:r>
            <a:r>
              <a:rPr lang="en-US" altLang="en-US" sz="2800" dirty="0"/>
              <a:t>.</a:t>
            </a:r>
          </a:p>
        </p:txBody>
      </p:sp>
    </p:spTree>
    <p:extLst>
      <p:ext uri="{BB962C8B-B14F-4D97-AF65-F5344CB8AC3E}">
        <p14:creationId xmlns:p14="http://schemas.microsoft.com/office/powerpoint/2010/main" val="28175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Comenzi</a:t>
            </a:r>
            <a:r>
              <a:rPr lang="en-US" altLang="en-US" dirty="0"/>
              <a:t> pentru</a:t>
            </a:r>
            <a:br>
              <a:rPr lang="en-US" altLang="en-US" dirty="0"/>
            </a:br>
            <a:r>
              <a:rPr lang="en-US" altLang="en-US" dirty="0" err="1"/>
              <a:t>conexiunea</a:t>
            </a:r>
            <a:r>
              <a:rPr lang="en-US" altLang="en-US" dirty="0"/>
              <a:t> de control</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29624"/>
            <a:ext cx="5909842" cy="5212418"/>
          </a:xfrm>
        </p:spPr>
        <p:txBody>
          <a:bodyPr>
            <a:noAutofit/>
          </a:bodyPr>
          <a:lstStyle/>
          <a:p>
            <a:r>
              <a:rPr lang="en-US" altLang="en-US" sz="2600" dirty="0"/>
              <a:t>USER &lt;username&gt; &lt;CRLF&gt;</a:t>
            </a:r>
          </a:p>
          <a:p>
            <a:pPr lvl="1"/>
            <a:r>
              <a:rPr lang="en-US" altLang="en-US" sz="2400" dirty="0" err="1"/>
              <a:t>Deschide</a:t>
            </a:r>
            <a:r>
              <a:rPr lang="en-US" altLang="en-US" sz="2400" dirty="0"/>
              <a:t> </a:t>
            </a:r>
            <a:r>
              <a:rPr lang="en-US" altLang="en-US" sz="2400" dirty="0" err="1"/>
              <a:t>sesiunea</a:t>
            </a:r>
            <a:r>
              <a:rPr lang="en-US" altLang="en-US" sz="2400" dirty="0"/>
              <a:t> FTP pentru </a:t>
            </a:r>
            <a:r>
              <a:rPr lang="en-US" altLang="en-US" sz="2400" dirty="0" err="1"/>
              <a:t>utilizator</a:t>
            </a:r>
            <a:r>
              <a:rPr lang="en-US" altLang="en-US" sz="2400" dirty="0"/>
              <a:t> </a:t>
            </a:r>
            <a:r>
              <a:rPr lang="en-US" altLang="en-US" sz="2400" dirty="0" err="1"/>
              <a:t>fiind</a:t>
            </a:r>
            <a:r>
              <a:rPr lang="en-US" altLang="en-US" sz="2400" dirty="0"/>
              <a:t> </a:t>
            </a:r>
            <a:r>
              <a:rPr lang="en-US" altLang="en-US" sz="2400" dirty="0" err="1"/>
              <a:t>urmată</a:t>
            </a:r>
            <a:r>
              <a:rPr lang="en-US" altLang="en-US" sz="2400" dirty="0"/>
              <a:t> de </a:t>
            </a:r>
            <a:r>
              <a:rPr lang="en-US" altLang="en-US" sz="2400" dirty="0" err="1"/>
              <a:t>comanda</a:t>
            </a:r>
            <a:r>
              <a:rPr lang="en-US" altLang="en-US" sz="2400" dirty="0"/>
              <a:t> PASS.</a:t>
            </a:r>
          </a:p>
          <a:p>
            <a:r>
              <a:rPr lang="en-US" altLang="en-US" sz="2600" dirty="0"/>
              <a:t>PASS &lt;password&gt; &lt;CRLF&gt;</a:t>
            </a:r>
          </a:p>
          <a:p>
            <a:pPr lvl="1"/>
            <a:r>
              <a:rPr lang="en-US" altLang="en-US" sz="2400" dirty="0" err="1"/>
              <a:t>Transmite</a:t>
            </a:r>
            <a:r>
              <a:rPr lang="en-US" altLang="en-US" sz="2400" dirty="0"/>
              <a:t> </a:t>
            </a:r>
            <a:r>
              <a:rPr lang="en-US" altLang="en-US" sz="2400" dirty="0" err="1"/>
              <a:t>parola</a:t>
            </a:r>
            <a:r>
              <a:rPr lang="en-US" altLang="en-US" sz="2400" dirty="0"/>
              <a:t> pentru </a:t>
            </a:r>
            <a:r>
              <a:rPr lang="en-US" altLang="en-US" sz="2400" dirty="0" err="1"/>
              <a:t>utilizatorul</a:t>
            </a:r>
            <a:r>
              <a:rPr lang="en-US" altLang="en-US" sz="2400" dirty="0"/>
              <a:t> </a:t>
            </a:r>
            <a:r>
              <a:rPr lang="en-US" altLang="en-US" sz="2400" dirty="0" err="1"/>
              <a:t>precizat</a:t>
            </a:r>
            <a:r>
              <a:rPr lang="en-US" altLang="en-US" sz="2400" dirty="0"/>
              <a:t> anterior.</a:t>
            </a:r>
          </a:p>
          <a:p>
            <a:r>
              <a:rPr lang="en-US" altLang="en-US" sz="2600" dirty="0"/>
              <a:t>NLST &lt;CRLF&gt;</a:t>
            </a:r>
          </a:p>
          <a:p>
            <a:pPr lvl="1"/>
            <a:r>
              <a:rPr lang="en-US" altLang="en-US" sz="2400" dirty="0" err="1"/>
              <a:t>Listează</a:t>
            </a:r>
            <a:r>
              <a:rPr lang="en-US" altLang="en-US" sz="2400" dirty="0"/>
              <a:t> </a:t>
            </a:r>
            <a:r>
              <a:rPr lang="en-US" altLang="en-US" sz="2400" dirty="0" err="1"/>
              <a:t>fișiere</a:t>
            </a:r>
            <a:r>
              <a:rPr lang="en-US" altLang="en-US" sz="2400" dirty="0"/>
              <a:t> </a:t>
            </a:r>
            <a:r>
              <a:rPr lang="en-US" altLang="en-US" sz="2400" dirty="0" err="1"/>
              <a:t>și</a:t>
            </a:r>
            <a:r>
              <a:rPr lang="en-US" altLang="en-US" sz="2400" dirty="0"/>
              <a:t> </a:t>
            </a:r>
            <a:r>
              <a:rPr lang="en-US" altLang="en-US" sz="2400" dirty="0" err="1"/>
              <a:t>directoare</a:t>
            </a:r>
            <a:r>
              <a:rPr lang="en-US" altLang="en-US" sz="2400" dirty="0"/>
              <a:t> </a:t>
            </a:r>
            <a:r>
              <a:rPr lang="en-US" altLang="en-US" sz="2400" dirty="0" err="1"/>
              <a:t>dintr</a:t>
            </a:r>
            <a:r>
              <a:rPr lang="en-US" altLang="en-US" sz="2400" dirty="0"/>
              <a:t>-un director </a:t>
            </a:r>
            <a:r>
              <a:rPr lang="en-US" altLang="en-US" sz="2400" dirty="0" err="1"/>
              <a:t>fără</a:t>
            </a:r>
            <a:r>
              <a:rPr lang="en-US" altLang="en-US" sz="2400" dirty="0"/>
              <a:t> </a:t>
            </a:r>
            <a:r>
              <a:rPr lang="en-US" altLang="en-US" sz="2400" dirty="0" err="1"/>
              <a:t>informații</a:t>
            </a:r>
            <a:r>
              <a:rPr lang="en-US" altLang="en-US" sz="2400" dirty="0"/>
              <a:t> </a:t>
            </a:r>
            <a:r>
              <a:rPr lang="en-US" altLang="en-US" sz="2400" dirty="0" err="1"/>
              <a:t>suplimentare</a:t>
            </a:r>
            <a:r>
              <a:rPr lang="en-US" altLang="en-US" sz="2400" dirty="0"/>
              <a:t>.</a:t>
            </a:r>
          </a:p>
          <a:p>
            <a:r>
              <a:rPr lang="en-US" altLang="en-US" sz="2600" dirty="0"/>
              <a:t>LIST &lt;CRLF&gt;</a:t>
            </a:r>
          </a:p>
          <a:p>
            <a:pPr lvl="1"/>
            <a:r>
              <a:rPr lang="en-US" altLang="en-US" sz="2400" dirty="0" err="1"/>
              <a:t>Listează</a:t>
            </a:r>
            <a:r>
              <a:rPr lang="en-US" altLang="en-US" sz="2400" dirty="0"/>
              <a:t> </a:t>
            </a:r>
            <a:r>
              <a:rPr lang="en-US" altLang="en-US" sz="2400" dirty="0" err="1"/>
              <a:t>fișiere</a:t>
            </a:r>
            <a:r>
              <a:rPr lang="en-US" altLang="en-US" sz="2400" dirty="0"/>
              <a:t> </a:t>
            </a:r>
            <a:r>
              <a:rPr lang="en-US" altLang="en-US" sz="2400" dirty="0" err="1"/>
              <a:t>și</a:t>
            </a:r>
            <a:r>
              <a:rPr lang="en-US" altLang="en-US" sz="2400" dirty="0"/>
              <a:t> </a:t>
            </a:r>
            <a:r>
              <a:rPr lang="en-US" altLang="en-US" sz="2400" dirty="0" err="1"/>
              <a:t>directoare</a:t>
            </a:r>
            <a:r>
              <a:rPr lang="en-US" altLang="en-US" sz="2400" dirty="0"/>
              <a:t> </a:t>
            </a:r>
            <a:r>
              <a:rPr lang="en-US" altLang="en-US" sz="2400" dirty="0" err="1"/>
              <a:t>dintr</a:t>
            </a:r>
            <a:r>
              <a:rPr lang="en-US" altLang="en-US" sz="2400" dirty="0"/>
              <a:t>-un director cu </a:t>
            </a:r>
            <a:r>
              <a:rPr lang="en-US" altLang="en-US" sz="2400" dirty="0" err="1"/>
              <a:t>informații</a:t>
            </a:r>
            <a:r>
              <a:rPr lang="en-US" altLang="en-US" sz="2400" dirty="0"/>
              <a:t> </a:t>
            </a:r>
            <a:r>
              <a:rPr lang="en-US" altLang="en-US" sz="2400" dirty="0" err="1"/>
              <a:t>suplimentare</a:t>
            </a:r>
            <a:r>
              <a:rPr lang="en-US" altLang="en-US" sz="2400" dirty="0"/>
              <a:t>.</a:t>
            </a:r>
          </a:p>
        </p:txBody>
      </p:sp>
      <p:sp>
        <p:nvSpPr>
          <p:cNvPr id="3" name="Content Placeholder 2">
            <a:extLst>
              <a:ext uri="{FF2B5EF4-FFF2-40B4-BE49-F238E27FC236}">
                <a16:creationId xmlns:a16="http://schemas.microsoft.com/office/drawing/2014/main" id="{4E2E36E9-A57F-8DA9-4A18-71461C1165FF}"/>
              </a:ext>
            </a:extLst>
          </p:cNvPr>
          <p:cNvSpPr txBox="1">
            <a:spLocks/>
          </p:cNvSpPr>
          <p:nvPr/>
        </p:nvSpPr>
        <p:spPr>
          <a:xfrm>
            <a:off x="6096000" y="1800131"/>
            <a:ext cx="5909842" cy="5212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altLang="en-US" sz="2600" dirty="0"/>
              <a:t>PORT &lt;n1,n2,n3,n4,n5,n6&gt; &lt;CRLF&gt;</a:t>
            </a:r>
          </a:p>
          <a:p>
            <a:pPr lvl="1"/>
            <a:r>
              <a:rPr lang="pt-BR" altLang="en-US" sz="2400" dirty="0"/>
              <a:t>Setează adresa IP a clientului (n1.n2.n3.n4) și portul (n5*256+n6) aferente conexiunii de date.</a:t>
            </a:r>
          </a:p>
          <a:p>
            <a:r>
              <a:rPr lang="en-US" altLang="en-US" sz="2600" dirty="0"/>
              <a:t>RETR &lt;filename&gt; &lt;CRLF&gt;</a:t>
            </a:r>
          </a:p>
          <a:p>
            <a:pPr lvl="1"/>
            <a:r>
              <a:rPr lang="en-US" altLang="en-US" sz="2400" dirty="0" err="1"/>
              <a:t>Descarcă</a:t>
            </a:r>
            <a:r>
              <a:rPr lang="en-US" altLang="en-US" sz="2400" dirty="0"/>
              <a:t> un </a:t>
            </a:r>
            <a:r>
              <a:rPr lang="en-US" altLang="en-US" sz="2400" dirty="0" err="1"/>
              <a:t>fișier</a:t>
            </a:r>
            <a:r>
              <a:rPr lang="en-US" altLang="en-US" sz="2400" dirty="0"/>
              <a:t>.</a:t>
            </a:r>
          </a:p>
          <a:p>
            <a:r>
              <a:rPr lang="en-US" altLang="en-US" sz="2600" dirty="0"/>
              <a:t>STOR &lt;filename&gt; &lt;CRLF&gt;</a:t>
            </a:r>
          </a:p>
          <a:p>
            <a:pPr lvl="1"/>
            <a:r>
              <a:rPr lang="en-US" altLang="en-US" sz="2400" dirty="0" err="1"/>
              <a:t>Salvează</a:t>
            </a:r>
            <a:r>
              <a:rPr lang="en-US" altLang="en-US" sz="2400" dirty="0"/>
              <a:t> un </a:t>
            </a:r>
            <a:r>
              <a:rPr lang="en-US" altLang="en-US" sz="2400" dirty="0" err="1"/>
              <a:t>fișier</a:t>
            </a:r>
            <a:r>
              <a:rPr lang="en-US" altLang="en-US" sz="2400" dirty="0"/>
              <a:t>.</a:t>
            </a:r>
          </a:p>
          <a:p>
            <a:r>
              <a:rPr lang="en-US" altLang="en-US" sz="2600" dirty="0"/>
              <a:t>QUIT &lt;CRLF&gt;</a:t>
            </a:r>
          </a:p>
          <a:p>
            <a:pPr lvl="1"/>
            <a:r>
              <a:rPr lang="en-US" altLang="en-US" sz="2400" dirty="0" err="1"/>
              <a:t>Închide</a:t>
            </a:r>
            <a:r>
              <a:rPr lang="en-US" altLang="en-US" sz="2400" dirty="0"/>
              <a:t> </a:t>
            </a:r>
            <a:r>
              <a:rPr lang="en-US" altLang="en-US" sz="2400" dirty="0" err="1"/>
              <a:t>sesiunea</a:t>
            </a:r>
            <a:r>
              <a:rPr lang="en-US" altLang="en-US" sz="2400" dirty="0"/>
              <a:t> FTP </a:t>
            </a:r>
            <a:r>
              <a:rPr lang="en-US" altLang="en-US" sz="2400" dirty="0" err="1"/>
              <a:t>curentă</a:t>
            </a:r>
            <a:r>
              <a:rPr lang="en-US" altLang="en-US" sz="2400" dirty="0"/>
              <a:t>.</a:t>
            </a:r>
          </a:p>
        </p:txBody>
      </p:sp>
    </p:spTree>
    <p:extLst>
      <p:ext uri="{BB962C8B-B14F-4D97-AF65-F5344CB8AC3E}">
        <p14:creationId xmlns:p14="http://schemas.microsoft.com/office/powerpoint/2010/main" val="349916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Intervale pentru</a:t>
            </a:r>
            <a:br>
              <a:rPr lang="en-US" altLang="en-US" dirty="0"/>
            </a:br>
            <a:r>
              <a:rPr lang="en-US" altLang="en-US" dirty="0" err="1"/>
              <a:t>codurile</a:t>
            </a:r>
            <a:r>
              <a:rPr lang="en-US" altLang="en-US" dirty="0"/>
              <a:t> de </a:t>
            </a:r>
            <a:r>
              <a:rPr lang="en-US" altLang="en-US" dirty="0" err="1"/>
              <a:t>răspuns</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29624"/>
            <a:ext cx="11819684" cy="5212418"/>
          </a:xfrm>
        </p:spPr>
        <p:txBody>
          <a:bodyPr>
            <a:noAutofit/>
          </a:bodyPr>
          <a:lstStyle/>
          <a:p>
            <a:r>
              <a:rPr lang="en-US" altLang="en-US" sz="2400" dirty="0"/>
              <a:t>Seria 100:</a:t>
            </a:r>
          </a:p>
          <a:p>
            <a:pPr lvl="1"/>
            <a:r>
              <a:rPr lang="en-US" altLang="en-US" sz="2200" dirty="0" err="1"/>
              <a:t>Acțiunea</a:t>
            </a:r>
            <a:r>
              <a:rPr lang="en-US" altLang="en-US" sz="2200" dirty="0"/>
              <a:t> </a:t>
            </a:r>
            <a:r>
              <a:rPr lang="en-US" altLang="en-US" sz="2200" dirty="0" err="1"/>
              <a:t>solicitată</a:t>
            </a:r>
            <a:r>
              <a:rPr lang="en-US" altLang="en-US" sz="2200" dirty="0"/>
              <a:t> </a:t>
            </a:r>
            <a:r>
              <a:rPr lang="en-US" altLang="en-US" sz="2200" dirty="0" err="1"/>
              <a:t>este</a:t>
            </a:r>
            <a:r>
              <a:rPr lang="en-US" altLang="en-US" sz="2200" dirty="0"/>
              <a:t> </a:t>
            </a:r>
            <a:r>
              <a:rPr lang="en-US" altLang="en-US" sz="2200" dirty="0" err="1"/>
              <a:t>inițiată</a:t>
            </a:r>
            <a:r>
              <a:rPr lang="en-US" altLang="en-US" sz="2200" dirty="0"/>
              <a:t>, se </a:t>
            </a:r>
            <a:r>
              <a:rPr lang="en-US" altLang="en-US" sz="2200" dirty="0" err="1"/>
              <a:t>așteptată</a:t>
            </a:r>
            <a:r>
              <a:rPr lang="en-US" altLang="en-US" sz="2200" dirty="0"/>
              <a:t> un alt </a:t>
            </a:r>
            <a:r>
              <a:rPr lang="en-US" altLang="en-US" sz="2200" dirty="0" err="1"/>
              <a:t>răspuns</a:t>
            </a:r>
            <a:r>
              <a:rPr lang="en-US" altLang="en-US" sz="2200" dirty="0"/>
              <a:t> </a:t>
            </a:r>
            <a:r>
              <a:rPr lang="en-US" altLang="en-US" sz="2200" dirty="0" err="1"/>
              <a:t>înainte</a:t>
            </a:r>
            <a:r>
              <a:rPr lang="en-US" altLang="en-US" sz="2200" dirty="0"/>
              <a:t> de a continua cu o </a:t>
            </a:r>
            <a:r>
              <a:rPr lang="en-US" altLang="en-US" sz="2200" dirty="0" err="1"/>
              <a:t>nouă</a:t>
            </a:r>
            <a:r>
              <a:rPr lang="en-US" altLang="en-US" sz="2200" dirty="0"/>
              <a:t> </a:t>
            </a:r>
            <a:r>
              <a:rPr lang="en-US" altLang="en-US" sz="2200" dirty="0" err="1"/>
              <a:t>comandă</a:t>
            </a:r>
            <a:r>
              <a:rPr lang="en-US" altLang="en-US" sz="2200" dirty="0"/>
              <a:t>.</a:t>
            </a:r>
          </a:p>
          <a:p>
            <a:r>
              <a:rPr lang="en-US" altLang="en-US" sz="2400" dirty="0"/>
              <a:t>Seria 200:</a:t>
            </a:r>
          </a:p>
          <a:p>
            <a:pPr lvl="1"/>
            <a:r>
              <a:rPr lang="en-US" altLang="en-US" sz="2200" dirty="0" err="1"/>
              <a:t>Acțiunea</a:t>
            </a:r>
            <a:r>
              <a:rPr lang="en-US" altLang="en-US" sz="2200" dirty="0"/>
              <a:t> </a:t>
            </a:r>
            <a:r>
              <a:rPr lang="en-US" altLang="en-US" sz="2200" dirty="0" err="1"/>
              <a:t>solicitată</a:t>
            </a:r>
            <a:r>
              <a:rPr lang="en-US" altLang="en-US" sz="2200" dirty="0"/>
              <a:t> a </a:t>
            </a:r>
            <a:r>
              <a:rPr lang="en-US" altLang="en-US" sz="2200" dirty="0" err="1"/>
              <a:t>fost</a:t>
            </a:r>
            <a:r>
              <a:rPr lang="en-US" altLang="en-US" sz="2200" dirty="0"/>
              <a:t> </a:t>
            </a:r>
            <a:r>
              <a:rPr lang="en-US" altLang="en-US" sz="2200" dirty="0" err="1"/>
              <a:t>finalizată</a:t>
            </a:r>
            <a:r>
              <a:rPr lang="en-US" altLang="en-US" sz="2200" dirty="0"/>
              <a:t> cu </a:t>
            </a:r>
            <a:r>
              <a:rPr lang="en-US" altLang="en-US" sz="2200" dirty="0" err="1"/>
              <a:t>succes</a:t>
            </a:r>
            <a:r>
              <a:rPr lang="en-US" altLang="en-US" sz="2200" dirty="0"/>
              <a:t>.</a:t>
            </a:r>
          </a:p>
          <a:p>
            <a:r>
              <a:rPr lang="en-US" altLang="en-US" sz="2400" dirty="0"/>
              <a:t>Seria 300:</a:t>
            </a:r>
          </a:p>
          <a:p>
            <a:pPr lvl="1"/>
            <a:r>
              <a:rPr lang="en-US" altLang="en-US" sz="2200" dirty="0" err="1"/>
              <a:t>Comanda</a:t>
            </a:r>
            <a:r>
              <a:rPr lang="en-US" altLang="en-US" sz="2200" dirty="0"/>
              <a:t> a </a:t>
            </a:r>
            <a:r>
              <a:rPr lang="en-US" altLang="en-US" sz="2200" dirty="0" err="1"/>
              <a:t>fost</a:t>
            </a:r>
            <a:r>
              <a:rPr lang="en-US" altLang="en-US" sz="2200" dirty="0"/>
              <a:t> </a:t>
            </a:r>
            <a:r>
              <a:rPr lang="en-US" altLang="en-US" sz="2200" dirty="0" err="1"/>
              <a:t>acceptată</a:t>
            </a:r>
            <a:r>
              <a:rPr lang="en-US" altLang="en-US" sz="2200" dirty="0"/>
              <a:t>, </a:t>
            </a:r>
            <a:r>
              <a:rPr lang="en-US" altLang="en-US" sz="2200" dirty="0" err="1"/>
              <a:t>dar</a:t>
            </a:r>
            <a:r>
              <a:rPr lang="en-US" altLang="en-US" sz="2200" dirty="0"/>
              <a:t> </a:t>
            </a:r>
            <a:r>
              <a:rPr lang="en-US" altLang="en-US" sz="2200" dirty="0" err="1"/>
              <a:t>acțiunea</a:t>
            </a:r>
            <a:r>
              <a:rPr lang="en-US" altLang="en-US" sz="2200" dirty="0"/>
              <a:t> </a:t>
            </a:r>
            <a:r>
              <a:rPr lang="en-US" altLang="en-US" sz="2200" dirty="0" err="1"/>
              <a:t>solicitată</a:t>
            </a:r>
            <a:r>
              <a:rPr lang="en-US" altLang="en-US" sz="2200" dirty="0"/>
              <a:t> </a:t>
            </a:r>
            <a:r>
              <a:rPr lang="en-US" altLang="en-US" sz="2200" dirty="0" err="1"/>
              <a:t>este</a:t>
            </a:r>
            <a:r>
              <a:rPr lang="en-US" altLang="en-US" sz="2200" dirty="0"/>
              <a:t> </a:t>
            </a:r>
            <a:r>
              <a:rPr lang="en-US" altLang="en-US" sz="2200" dirty="0" err="1"/>
              <a:t>inactivă</a:t>
            </a:r>
            <a:r>
              <a:rPr lang="en-US" altLang="en-US" sz="2200" dirty="0"/>
              <a:t>, </a:t>
            </a:r>
            <a:r>
              <a:rPr lang="en-US" altLang="en-US" sz="2200" dirty="0" err="1"/>
              <a:t>în</a:t>
            </a:r>
            <a:r>
              <a:rPr lang="en-US" altLang="en-US" sz="2200" dirty="0"/>
              <a:t> </a:t>
            </a:r>
            <a:r>
              <a:rPr lang="en-US" altLang="en-US" sz="2200" dirty="0" err="1"/>
              <a:t>așteptarea</a:t>
            </a:r>
            <a:r>
              <a:rPr lang="en-US" altLang="en-US" sz="2200" dirty="0"/>
              <a:t> </a:t>
            </a:r>
            <a:r>
              <a:rPr lang="en-US" altLang="en-US" sz="2200" dirty="0" err="1"/>
              <a:t>primirii</a:t>
            </a:r>
            <a:r>
              <a:rPr lang="en-US" altLang="en-US" sz="2200" dirty="0"/>
              <a:t> </a:t>
            </a:r>
            <a:r>
              <a:rPr lang="en-US" altLang="en-US" sz="2200" dirty="0" err="1"/>
              <a:t>informațiilor</a:t>
            </a:r>
            <a:r>
              <a:rPr lang="en-US" altLang="en-US" sz="2200" dirty="0"/>
              <a:t> </a:t>
            </a:r>
            <a:r>
              <a:rPr lang="en-US" altLang="en-US" sz="2200" dirty="0" err="1"/>
              <a:t>suplimentare</a:t>
            </a:r>
            <a:r>
              <a:rPr lang="en-US" altLang="en-US" sz="2200" dirty="0"/>
              <a:t>.</a:t>
            </a:r>
          </a:p>
          <a:p>
            <a:r>
              <a:rPr lang="en-US" altLang="en-US" sz="2400" dirty="0"/>
              <a:t>Seria 400:</a:t>
            </a:r>
          </a:p>
          <a:p>
            <a:pPr lvl="1"/>
            <a:r>
              <a:rPr lang="en-US" altLang="en-US" sz="2200" dirty="0" err="1"/>
              <a:t>Comanda</a:t>
            </a:r>
            <a:r>
              <a:rPr lang="en-US" altLang="en-US" sz="2200" dirty="0"/>
              <a:t> nu a </a:t>
            </a:r>
            <a:r>
              <a:rPr lang="en-US" altLang="en-US" sz="2200" dirty="0" err="1"/>
              <a:t>fost</a:t>
            </a:r>
            <a:r>
              <a:rPr lang="en-US" altLang="en-US" sz="2200" dirty="0"/>
              <a:t> </a:t>
            </a:r>
            <a:r>
              <a:rPr lang="en-US" altLang="en-US" sz="2200" dirty="0" err="1"/>
              <a:t>acceptată</a:t>
            </a:r>
            <a:r>
              <a:rPr lang="en-US" altLang="en-US" sz="2200" dirty="0"/>
              <a:t> </a:t>
            </a:r>
            <a:r>
              <a:rPr lang="en-US" altLang="en-US" sz="2200" dirty="0" err="1"/>
              <a:t>și</a:t>
            </a:r>
            <a:r>
              <a:rPr lang="en-US" altLang="en-US" sz="2200" dirty="0"/>
              <a:t> </a:t>
            </a:r>
            <a:r>
              <a:rPr lang="en-US" altLang="en-US" sz="2200" dirty="0" err="1"/>
              <a:t>acțiunea</a:t>
            </a:r>
            <a:r>
              <a:rPr lang="en-US" altLang="en-US" sz="2200" dirty="0"/>
              <a:t> </a:t>
            </a:r>
            <a:r>
              <a:rPr lang="en-US" altLang="en-US" sz="2200" dirty="0" err="1"/>
              <a:t>solicitată</a:t>
            </a:r>
            <a:r>
              <a:rPr lang="en-US" altLang="en-US" sz="2200" dirty="0"/>
              <a:t> nu a </a:t>
            </a:r>
            <a:r>
              <a:rPr lang="en-US" altLang="en-US" sz="2200" dirty="0" err="1"/>
              <a:t>avut</a:t>
            </a:r>
            <a:r>
              <a:rPr lang="en-US" altLang="en-US" sz="2200" dirty="0"/>
              <a:t> loc, </a:t>
            </a:r>
            <a:r>
              <a:rPr lang="en-US" altLang="en-US" sz="2200" dirty="0" err="1"/>
              <a:t>dar</a:t>
            </a:r>
            <a:r>
              <a:rPr lang="en-US" altLang="en-US" sz="2200" dirty="0"/>
              <a:t> </a:t>
            </a:r>
            <a:r>
              <a:rPr lang="en-US" altLang="en-US" sz="2200" dirty="0" err="1"/>
              <a:t>starea</a:t>
            </a:r>
            <a:r>
              <a:rPr lang="en-US" altLang="en-US" sz="2200" dirty="0"/>
              <a:t> de </a:t>
            </a:r>
            <a:r>
              <a:rPr lang="en-US" altLang="en-US" sz="2200" dirty="0" err="1"/>
              <a:t>eroare</a:t>
            </a:r>
            <a:r>
              <a:rPr lang="en-US" altLang="en-US" sz="2200" dirty="0"/>
              <a:t> </a:t>
            </a:r>
            <a:r>
              <a:rPr lang="en-US" altLang="en-US" sz="2200" dirty="0" err="1"/>
              <a:t>este</a:t>
            </a:r>
            <a:r>
              <a:rPr lang="en-US" altLang="en-US" sz="2200" dirty="0"/>
              <a:t> </a:t>
            </a:r>
            <a:r>
              <a:rPr lang="en-US" altLang="en-US" sz="2200" dirty="0" err="1"/>
              <a:t>temporară</a:t>
            </a:r>
            <a:r>
              <a:rPr lang="en-US" altLang="en-US" sz="2200" dirty="0"/>
              <a:t> </a:t>
            </a:r>
            <a:r>
              <a:rPr lang="en-US" altLang="en-US" sz="2200" dirty="0" err="1"/>
              <a:t>și</a:t>
            </a:r>
            <a:r>
              <a:rPr lang="en-US" altLang="en-US" sz="2200" dirty="0"/>
              <a:t> </a:t>
            </a:r>
            <a:r>
              <a:rPr lang="en-US" altLang="en-US" sz="2200" dirty="0" err="1"/>
              <a:t>acțiunea</a:t>
            </a:r>
            <a:r>
              <a:rPr lang="en-US" altLang="en-US" sz="2200" dirty="0"/>
              <a:t> poate fi </a:t>
            </a:r>
            <a:r>
              <a:rPr lang="en-US" altLang="en-US" sz="2200" dirty="0" err="1"/>
              <a:t>solicitată</a:t>
            </a:r>
            <a:r>
              <a:rPr lang="en-US" altLang="en-US" sz="2200" dirty="0"/>
              <a:t> din </a:t>
            </a:r>
            <a:r>
              <a:rPr lang="en-US" altLang="en-US" sz="2200" dirty="0" err="1"/>
              <a:t>nou</a:t>
            </a:r>
            <a:r>
              <a:rPr lang="en-US" altLang="en-US" sz="2200" dirty="0"/>
              <a:t>.</a:t>
            </a:r>
          </a:p>
          <a:p>
            <a:r>
              <a:rPr lang="pt-BR" altLang="en-US" sz="2400" dirty="0"/>
              <a:t>Seria 500:</a:t>
            </a:r>
          </a:p>
          <a:p>
            <a:pPr lvl="1"/>
            <a:r>
              <a:rPr lang="en-US" altLang="en-US" sz="2200" dirty="0" err="1"/>
              <a:t>Comanda</a:t>
            </a:r>
            <a:r>
              <a:rPr lang="en-US" altLang="en-US" sz="2200" dirty="0"/>
              <a:t> nu a </a:t>
            </a:r>
            <a:r>
              <a:rPr lang="en-US" altLang="en-US" sz="2200" dirty="0" err="1"/>
              <a:t>fost</a:t>
            </a:r>
            <a:r>
              <a:rPr lang="en-US" altLang="en-US" sz="2200" dirty="0"/>
              <a:t> </a:t>
            </a:r>
            <a:r>
              <a:rPr lang="en-US" altLang="en-US" sz="2200" dirty="0" err="1"/>
              <a:t>acceptată</a:t>
            </a:r>
            <a:r>
              <a:rPr lang="en-US" altLang="en-US" sz="2200" dirty="0"/>
              <a:t> </a:t>
            </a:r>
            <a:r>
              <a:rPr lang="en-US" altLang="en-US" sz="2200" dirty="0" err="1"/>
              <a:t>și</a:t>
            </a:r>
            <a:r>
              <a:rPr lang="en-US" altLang="en-US" sz="2200" dirty="0"/>
              <a:t> </a:t>
            </a:r>
            <a:r>
              <a:rPr lang="en-US" altLang="en-US" sz="2200" dirty="0" err="1"/>
              <a:t>acțiunea</a:t>
            </a:r>
            <a:r>
              <a:rPr lang="en-US" altLang="en-US" sz="2200" dirty="0"/>
              <a:t> </a:t>
            </a:r>
            <a:r>
              <a:rPr lang="en-US" altLang="en-US" sz="2200" dirty="0" err="1"/>
              <a:t>solicitată</a:t>
            </a:r>
            <a:r>
              <a:rPr lang="en-US" altLang="en-US" sz="2200" dirty="0"/>
              <a:t> nu a </a:t>
            </a:r>
            <a:r>
              <a:rPr lang="en-US" altLang="en-US" sz="2200" dirty="0" err="1"/>
              <a:t>avut</a:t>
            </a:r>
            <a:r>
              <a:rPr lang="en-US" altLang="en-US" sz="2200" dirty="0"/>
              <a:t> loc</a:t>
            </a:r>
            <a:r>
              <a:rPr lang="pt-BR" altLang="en-US" sz="2200" dirty="0"/>
              <a:t>.</a:t>
            </a:r>
          </a:p>
        </p:txBody>
      </p:sp>
    </p:spTree>
    <p:extLst>
      <p:ext uri="{BB962C8B-B14F-4D97-AF65-F5344CB8AC3E}">
        <p14:creationId xmlns:p14="http://schemas.microsoft.com/office/powerpoint/2010/main" val="263748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Implementarea</a:t>
            </a:r>
            <a:r>
              <a:rPr lang="en-US" altLang="en-US" dirty="0"/>
              <a:t> </a:t>
            </a:r>
            <a:r>
              <a:rPr lang="en-US" altLang="en-US" dirty="0" err="1"/>
              <a:t>unui</a:t>
            </a:r>
            <a:r>
              <a:rPr lang="en-US" altLang="en-US" dirty="0"/>
              <a:t> server FTP</a:t>
            </a:r>
            <a:endParaRPr lang="en-US" dirty="0"/>
          </a:p>
        </p:txBody>
      </p:sp>
      <p:pic>
        <p:nvPicPr>
          <p:cNvPr id="6" name="Picture 5">
            <a:extLst>
              <a:ext uri="{FF2B5EF4-FFF2-40B4-BE49-F238E27FC236}">
                <a16:creationId xmlns:a16="http://schemas.microsoft.com/office/drawing/2014/main" id="{D3821CE8-5676-8EA1-9FDB-52E883B80F16}"/>
              </a:ext>
            </a:extLst>
          </p:cNvPr>
          <p:cNvPicPr>
            <a:picLocks noChangeAspect="1"/>
          </p:cNvPicPr>
          <p:nvPr/>
        </p:nvPicPr>
        <p:blipFill>
          <a:blip r:embed="rId3"/>
          <a:stretch>
            <a:fillRect/>
          </a:stretch>
        </p:blipFill>
        <p:spPr>
          <a:xfrm>
            <a:off x="152755" y="1840983"/>
            <a:ext cx="7002885" cy="476262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39DBE553-08EB-D887-6D00-BE39F0F5840F}"/>
              </a:ext>
            </a:extLst>
          </p:cNvPr>
          <p:cNvSpPr/>
          <p:nvPr/>
        </p:nvSpPr>
        <p:spPr>
          <a:xfrm>
            <a:off x="8582685" y="1439855"/>
            <a:ext cx="3522953" cy="5262979"/>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a:t>Răspunsuri</a:t>
            </a:r>
            <a:r>
              <a:rPr lang="en-US" sz="1200" b="1" dirty="0"/>
              <a:t>:</a:t>
            </a:r>
          </a:p>
          <a:p>
            <a:r>
              <a:rPr lang="en-US" sz="1200" dirty="0"/>
              <a:t>220 Service ready for new user.</a:t>
            </a:r>
          </a:p>
          <a:p>
            <a:r>
              <a:rPr lang="en-US" sz="1200" dirty="0"/>
              <a:t>331 User name okay, need password for admin.</a:t>
            </a:r>
          </a:p>
          <a:p>
            <a:r>
              <a:rPr lang="en-US" sz="1200" dirty="0"/>
              <a:t>230 User logged in, proceed.</a:t>
            </a:r>
          </a:p>
          <a:p>
            <a:r>
              <a:rPr lang="en-US" sz="1200" dirty="0"/>
              <a:t>215 UNIX Type: Apache </a:t>
            </a:r>
            <a:r>
              <a:rPr lang="en-US" sz="1200" dirty="0" err="1"/>
              <a:t>FtpServer</a:t>
            </a:r>
            <a:endParaRPr lang="en-US" sz="1200" dirty="0"/>
          </a:p>
          <a:p>
            <a:r>
              <a:rPr lang="en-US" sz="1200" dirty="0"/>
              <a:t>211-Extensions supported</a:t>
            </a:r>
          </a:p>
          <a:p>
            <a:r>
              <a:rPr lang="en-US" sz="1200" dirty="0"/>
              <a:t> SIZE</a:t>
            </a:r>
          </a:p>
          <a:p>
            <a:r>
              <a:rPr lang="en-US" sz="1200" dirty="0"/>
              <a:t> MDTM</a:t>
            </a:r>
          </a:p>
          <a:p>
            <a:r>
              <a:rPr lang="en-US" sz="1200" dirty="0"/>
              <a:t> REST STREAM</a:t>
            </a:r>
          </a:p>
          <a:p>
            <a:r>
              <a:rPr lang="en-US" sz="1200" dirty="0"/>
              <a:t> LANG </a:t>
            </a:r>
            <a:r>
              <a:rPr lang="en-US" sz="1200" dirty="0" err="1"/>
              <a:t>en;zh-tw;ja;is</a:t>
            </a:r>
            <a:endParaRPr lang="en-US" sz="1200" dirty="0"/>
          </a:p>
          <a:p>
            <a:r>
              <a:rPr lang="en-US" sz="1200" dirty="0"/>
              <a:t> MLST </a:t>
            </a:r>
            <a:r>
              <a:rPr lang="en-US" sz="1200" dirty="0" err="1"/>
              <a:t>Size;Modify;Type;Perm</a:t>
            </a:r>
            <a:endParaRPr lang="en-US" sz="1200" dirty="0"/>
          </a:p>
          <a:p>
            <a:r>
              <a:rPr lang="en-US" sz="1200" dirty="0"/>
              <a:t> AUTH SSL</a:t>
            </a:r>
          </a:p>
          <a:p>
            <a:r>
              <a:rPr lang="en-US" sz="1200" dirty="0"/>
              <a:t> AUTH TLS</a:t>
            </a:r>
          </a:p>
          <a:p>
            <a:r>
              <a:rPr lang="en-US" sz="1200" dirty="0"/>
              <a:t> MODE Z</a:t>
            </a:r>
          </a:p>
          <a:p>
            <a:r>
              <a:rPr lang="en-US" sz="1200" dirty="0"/>
              <a:t> UTF8</a:t>
            </a:r>
          </a:p>
          <a:p>
            <a:r>
              <a:rPr lang="en-US" sz="1200" dirty="0"/>
              <a:t> TVFS</a:t>
            </a:r>
          </a:p>
          <a:p>
            <a:r>
              <a:rPr lang="en-US" sz="1200" dirty="0"/>
              <a:t> MD5</a:t>
            </a:r>
          </a:p>
          <a:p>
            <a:r>
              <a:rPr lang="en-US" sz="1200" dirty="0"/>
              <a:t> MMD5</a:t>
            </a:r>
          </a:p>
          <a:p>
            <a:r>
              <a:rPr lang="en-US" sz="1200" dirty="0"/>
              <a:t> MFMT</a:t>
            </a:r>
          </a:p>
          <a:p>
            <a:r>
              <a:rPr lang="en-US" sz="1200" dirty="0"/>
              <a:t>211 End</a:t>
            </a:r>
          </a:p>
          <a:p>
            <a:r>
              <a:rPr lang="en-US" sz="1200" dirty="0"/>
              <a:t>200 Command OPTS okay.</a:t>
            </a:r>
          </a:p>
          <a:p>
            <a:r>
              <a:rPr lang="en-US" sz="1200" dirty="0"/>
              <a:t>257 "/" is current directory.</a:t>
            </a:r>
          </a:p>
          <a:p>
            <a:r>
              <a:rPr lang="en-US" sz="1200" dirty="0"/>
              <a:t>200 Command TYPE okay.</a:t>
            </a:r>
          </a:p>
          <a:p>
            <a:r>
              <a:rPr lang="en-US" sz="1200" dirty="0"/>
              <a:t>227 Entering Passive Mode (10,133,11,146,208,43)</a:t>
            </a:r>
          </a:p>
          <a:p>
            <a:r>
              <a:rPr lang="en-US" sz="1200" dirty="0"/>
              <a:t>150 File status okay; about to open data connection.</a:t>
            </a:r>
          </a:p>
          <a:p>
            <a:r>
              <a:rPr lang="en-US" sz="1200" dirty="0"/>
              <a:t>226 Closing data connection.</a:t>
            </a:r>
          </a:p>
          <a:p>
            <a:r>
              <a:rPr lang="en-US" sz="1200" dirty="0"/>
              <a:t>257 "/" is current directory.</a:t>
            </a:r>
          </a:p>
          <a:p>
            <a:r>
              <a:rPr lang="en-US" sz="1200" dirty="0"/>
              <a:t>257 "/" is current directory.</a:t>
            </a:r>
          </a:p>
        </p:txBody>
      </p:sp>
      <p:sp>
        <p:nvSpPr>
          <p:cNvPr id="8" name="Rectangle 7">
            <a:extLst>
              <a:ext uri="{FF2B5EF4-FFF2-40B4-BE49-F238E27FC236}">
                <a16:creationId xmlns:a16="http://schemas.microsoft.com/office/drawing/2014/main" id="{28A9E46B-918D-FA49-DC5B-407B46F6FEA5}"/>
              </a:ext>
            </a:extLst>
          </p:cNvPr>
          <p:cNvSpPr/>
          <p:nvPr/>
        </p:nvSpPr>
        <p:spPr>
          <a:xfrm>
            <a:off x="7374320" y="1840983"/>
            <a:ext cx="989685" cy="2677656"/>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b="1" dirty="0" err="1"/>
              <a:t>Cereri</a:t>
            </a:r>
            <a:r>
              <a:rPr lang="en-US" sz="1200" b="1" dirty="0"/>
              <a:t>:</a:t>
            </a:r>
          </a:p>
          <a:p>
            <a:r>
              <a:rPr lang="en-US" sz="1200" dirty="0"/>
              <a:t>USER admin</a:t>
            </a:r>
          </a:p>
          <a:p>
            <a:r>
              <a:rPr lang="en-US" sz="1200" dirty="0"/>
              <a:t>PASS </a:t>
            </a:r>
            <a:r>
              <a:rPr lang="en-US" sz="1200" dirty="0" err="1"/>
              <a:t>szervusz</a:t>
            </a:r>
            <a:endParaRPr lang="en-US" sz="1200" dirty="0"/>
          </a:p>
          <a:p>
            <a:r>
              <a:rPr lang="en-US" sz="1200" dirty="0"/>
              <a:t>SYST</a:t>
            </a:r>
          </a:p>
          <a:p>
            <a:r>
              <a:rPr lang="en-US" sz="1200" dirty="0"/>
              <a:t>FEAT</a:t>
            </a:r>
          </a:p>
          <a:p>
            <a:r>
              <a:rPr lang="en-US" sz="1200" dirty="0"/>
              <a:t>OPTS UTF8 ON</a:t>
            </a:r>
          </a:p>
          <a:p>
            <a:r>
              <a:rPr lang="en-US" sz="1200" dirty="0"/>
              <a:t>PWD</a:t>
            </a:r>
          </a:p>
          <a:p>
            <a:r>
              <a:rPr lang="en-US" sz="1200" dirty="0"/>
              <a:t>TYPE A</a:t>
            </a:r>
          </a:p>
          <a:p>
            <a:r>
              <a:rPr lang="en-US" sz="1200" dirty="0"/>
              <a:t>PASV</a:t>
            </a:r>
          </a:p>
          <a:p>
            <a:r>
              <a:rPr lang="en-US" sz="1200" dirty="0"/>
              <a:t>MLSD</a:t>
            </a:r>
          </a:p>
          <a:p>
            <a:r>
              <a:rPr lang="en-US" sz="1200" dirty="0"/>
              <a:t>PWD</a:t>
            </a:r>
          </a:p>
          <a:p>
            <a:r>
              <a:rPr lang="en-US" sz="1200" dirty="0"/>
              <a:t>PWD</a:t>
            </a:r>
          </a:p>
        </p:txBody>
      </p:sp>
      <p:pic>
        <p:nvPicPr>
          <p:cNvPr id="3" name="Picture 2" descr="Demo">
            <a:extLst>
              <a:ext uri="{FF2B5EF4-FFF2-40B4-BE49-F238E27FC236}">
                <a16:creationId xmlns:a16="http://schemas.microsoft.com/office/drawing/2014/main" id="{A4EB352D-633D-3123-099B-0A8DA9065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702" y="4718671"/>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6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Analiza</a:t>
            </a:r>
            <a:r>
              <a:rPr lang="en-US" altLang="en-US" dirty="0"/>
              <a:t> </a:t>
            </a:r>
            <a:r>
              <a:rPr lang="en-US" altLang="en-US" dirty="0" err="1"/>
              <a:t>traficului</a:t>
            </a:r>
            <a:r>
              <a:rPr lang="en-US" altLang="en-US" dirty="0"/>
              <a:t> FTP</a:t>
            </a:r>
            <a:endParaRPr lang="en-US" dirty="0"/>
          </a:p>
        </p:txBody>
      </p:sp>
      <p:pic>
        <p:nvPicPr>
          <p:cNvPr id="6" name="Picture 5">
            <a:extLst>
              <a:ext uri="{FF2B5EF4-FFF2-40B4-BE49-F238E27FC236}">
                <a16:creationId xmlns:a16="http://schemas.microsoft.com/office/drawing/2014/main" id="{5B7B7434-C31D-F729-F7DF-DF1732181DC5}"/>
              </a:ext>
            </a:extLst>
          </p:cNvPr>
          <p:cNvPicPr>
            <a:picLocks noChangeAspect="1"/>
          </p:cNvPicPr>
          <p:nvPr/>
        </p:nvPicPr>
        <p:blipFill>
          <a:blip r:embed="rId3"/>
          <a:stretch>
            <a:fillRect/>
          </a:stretch>
        </p:blipFill>
        <p:spPr>
          <a:xfrm>
            <a:off x="1524000" y="1842070"/>
            <a:ext cx="9144000" cy="4999972"/>
          </a:xfrm>
          <a:prstGeom prst="rect">
            <a:avLst/>
          </a:prstGeom>
        </p:spPr>
      </p:pic>
    </p:spTree>
    <p:extLst>
      <p:ext uri="{BB962C8B-B14F-4D97-AF65-F5344CB8AC3E}">
        <p14:creationId xmlns:p14="http://schemas.microsoft.com/office/powerpoint/2010/main" val="245737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Analiza</a:t>
            </a:r>
            <a:r>
              <a:rPr lang="en-US" altLang="en-US" dirty="0"/>
              <a:t> </a:t>
            </a:r>
            <a:r>
              <a:rPr lang="en-US" altLang="en-US" dirty="0" err="1"/>
              <a:t>traficului</a:t>
            </a:r>
            <a:r>
              <a:rPr lang="en-US" altLang="en-US" dirty="0"/>
              <a:t> FTP</a:t>
            </a:r>
            <a:endParaRPr lang="en-US" dirty="0"/>
          </a:p>
        </p:txBody>
      </p:sp>
      <p:pic>
        <p:nvPicPr>
          <p:cNvPr id="3" name="Picture 2">
            <a:extLst>
              <a:ext uri="{FF2B5EF4-FFF2-40B4-BE49-F238E27FC236}">
                <a16:creationId xmlns:a16="http://schemas.microsoft.com/office/drawing/2014/main" id="{F84F4FCA-38C7-6CCE-A46A-D4DEBE8C253C}"/>
              </a:ext>
            </a:extLst>
          </p:cNvPr>
          <p:cNvPicPr>
            <a:picLocks noChangeAspect="1"/>
          </p:cNvPicPr>
          <p:nvPr/>
        </p:nvPicPr>
        <p:blipFill>
          <a:blip r:embed="rId3"/>
          <a:stretch>
            <a:fillRect/>
          </a:stretch>
        </p:blipFill>
        <p:spPr>
          <a:xfrm>
            <a:off x="1524000" y="1949436"/>
            <a:ext cx="9144000" cy="4779739"/>
          </a:xfrm>
          <a:prstGeom prst="rect">
            <a:avLst/>
          </a:prstGeom>
        </p:spPr>
      </p:pic>
    </p:spTree>
    <p:extLst>
      <p:ext uri="{BB962C8B-B14F-4D97-AF65-F5344CB8AC3E}">
        <p14:creationId xmlns:p14="http://schemas.microsoft.com/office/powerpoint/2010/main" val="40088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Analiza</a:t>
            </a:r>
            <a:r>
              <a:rPr lang="en-US" altLang="en-US" dirty="0"/>
              <a:t> </a:t>
            </a:r>
            <a:r>
              <a:rPr lang="en-US" altLang="en-US" dirty="0" err="1"/>
              <a:t>traficului</a:t>
            </a:r>
            <a:r>
              <a:rPr lang="en-US" altLang="en-US" dirty="0"/>
              <a:t> FTP</a:t>
            </a:r>
            <a:endParaRPr lang="en-US" dirty="0"/>
          </a:p>
        </p:txBody>
      </p:sp>
      <p:pic>
        <p:nvPicPr>
          <p:cNvPr id="4" name="Picture 3">
            <a:extLst>
              <a:ext uri="{FF2B5EF4-FFF2-40B4-BE49-F238E27FC236}">
                <a16:creationId xmlns:a16="http://schemas.microsoft.com/office/drawing/2014/main" id="{08977B25-A522-E077-97DA-D77484A67685}"/>
              </a:ext>
            </a:extLst>
          </p:cNvPr>
          <p:cNvPicPr>
            <a:picLocks noChangeAspect="1"/>
          </p:cNvPicPr>
          <p:nvPr/>
        </p:nvPicPr>
        <p:blipFill>
          <a:blip r:embed="rId3"/>
          <a:stretch>
            <a:fillRect/>
          </a:stretch>
        </p:blipFill>
        <p:spPr>
          <a:xfrm>
            <a:off x="1524000" y="1972981"/>
            <a:ext cx="9144000" cy="4218693"/>
          </a:xfrm>
          <a:prstGeom prst="rect">
            <a:avLst/>
          </a:prstGeom>
        </p:spPr>
      </p:pic>
    </p:spTree>
    <p:extLst>
      <p:ext uri="{BB962C8B-B14F-4D97-AF65-F5344CB8AC3E}">
        <p14:creationId xmlns:p14="http://schemas.microsoft.com/office/powerpoint/2010/main" val="178229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Modul </a:t>
            </a:r>
            <a:r>
              <a:rPr lang="en-US" altLang="en-US" dirty="0" err="1"/>
              <a:t>activ</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29624"/>
            <a:ext cx="11819684" cy="2339262"/>
          </a:xfrm>
        </p:spPr>
        <p:txBody>
          <a:bodyPr>
            <a:noAutofit/>
          </a:bodyPr>
          <a:lstStyle/>
          <a:p>
            <a:r>
              <a:rPr lang="en-US" altLang="en-US" sz="3000" dirty="0" err="1"/>
              <a:t>Problemă</a:t>
            </a:r>
            <a:r>
              <a:rPr lang="en-US" altLang="en-US" sz="3000" dirty="0"/>
              <a:t>:</a:t>
            </a:r>
          </a:p>
          <a:p>
            <a:pPr lvl="1"/>
            <a:r>
              <a:rPr lang="en-US" altLang="en-US" sz="2800" dirty="0" err="1"/>
              <a:t>Mulți</a:t>
            </a:r>
            <a:r>
              <a:rPr lang="en-US" altLang="en-US" sz="2800" dirty="0"/>
              <a:t> </a:t>
            </a:r>
            <a:r>
              <a:rPr lang="en-US" altLang="en-US" sz="2800" dirty="0" err="1"/>
              <a:t>clienți</a:t>
            </a:r>
            <a:r>
              <a:rPr lang="en-US" altLang="en-US" sz="2800" dirty="0"/>
              <a:t> se </a:t>
            </a:r>
            <a:r>
              <a:rPr lang="en-US" altLang="en-US" sz="2800" dirty="0" err="1"/>
              <a:t>află</a:t>
            </a:r>
            <a:r>
              <a:rPr lang="en-US" altLang="en-US" sz="2800" dirty="0"/>
              <a:t> </a:t>
            </a:r>
            <a:r>
              <a:rPr lang="en-US" altLang="en-US" sz="2800" dirty="0" err="1"/>
              <a:t>în</a:t>
            </a:r>
            <a:r>
              <a:rPr lang="en-US" altLang="en-US" sz="2800" dirty="0"/>
              <a:t> </a:t>
            </a:r>
            <a:r>
              <a:rPr lang="en-US" altLang="en-US" sz="2800" dirty="0" err="1"/>
              <a:t>spatele</a:t>
            </a:r>
            <a:r>
              <a:rPr lang="en-US" altLang="en-US" sz="2800" dirty="0"/>
              <a:t> firewall-</a:t>
            </a:r>
            <a:r>
              <a:rPr lang="en-US" altLang="en-US" sz="2800" dirty="0" err="1"/>
              <a:t>urilor</a:t>
            </a:r>
            <a:r>
              <a:rPr lang="en-US" altLang="en-US" sz="2800" dirty="0"/>
              <a:t> care nu permit </a:t>
            </a:r>
            <a:r>
              <a:rPr lang="en-US" altLang="en-US" sz="2800" dirty="0" err="1"/>
              <a:t>conexiuni</a:t>
            </a:r>
            <a:r>
              <a:rPr lang="en-US" altLang="en-US" sz="2800" dirty="0"/>
              <a:t> TCP </a:t>
            </a:r>
            <a:r>
              <a:rPr lang="en-US" altLang="en-US" sz="2800" dirty="0" err="1"/>
              <a:t>primite</a:t>
            </a:r>
            <a:r>
              <a:rPr lang="en-US" altLang="en-US" sz="2800" dirty="0"/>
              <a:t> (SYN care </a:t>
            </a:r>
            <a:r>
              <a:rPr lang="en-US" altLang="en-US" sz="2800" dirty="0" err="1"/>
              <a:t>intră</a:t>
            </a:r>
            <a:r>
              <a:rPr lang="en-US" altLang="en-US" sz="2800" dirty="0"/>
              <a:t>). </a:t>
            </a:r>
            <a:r>
              <a:rPr lang="en-US" altLang="en-US" sz="2800" dirty="0" err="1"/>
              <a:t>Acest</a:t>
            </a:r>
            <a:r>
              <a:rPr lang="en-US" altLang="en-US" sz="2800" dirty="0"/>
              <a:t> </a:t>
            </a:r>
            <a:r>
              <a:rPr lang="en-US" altLang="en-US" sz="2800" dirty="0" err="1"/>
              <a:t>lucru</a:t>
            </a:r>
            <a:r>
              <a:rPr lang="en-US" altLang="en-US" sz="2800" dirty="0"/>
              <a:t> </a:t>
            </a:r>
            <a:r>
              <a:rPr lang="en-US" altLang="en-US" sz="2800" dirty="0" err="1"/>
              <a:t>blochează</a:t>
            </a:r>
            <a:r>
              <a:rPr lang="en-US" altLang="en-US" sz="2800" dirty="0"/>
              <a:t> </a:t>
            </a:r>
            <a:r>
              <a:rPr lang="en-US" altLang="en-US" sz="2800" dirty="0" err="1"/>
              <a:t>transferul</a:t>
            </a:r>
            <a:r>
              <a:rPr lang="en-US" altLang="en-US" sz="2800" dirty="0"/>
              <a:t> de date, </a:t>
            </a:r>
            <a:r>
              <a:rPr lang="en-US" altLang="en-US" sz="2800" dirty="0" err="1"/>
              <a:t>deoarece</a:t>
            </a:r>
            <a:r>
              <a:rPr lang="en-US" altLang="en-US" sz="2800" dirty="0"/>
              <a:t> cu FTP </a:t>
            </a:r>
            <a:r>
              <a:rPr lang="en-US" altLang="en-US" sz="2800" dirty="0" err="1"/>
              <a:t>activ</a:t>
            </a:r>
            <a:r>
              <a:rPr lang="en-US" altLang="en-US" sz="2800" dirty="0"/>
              <a:t> </a:t>
            </a:r>
            <a:r>
              <a:rPr lang="en-US" altLang="en-US" sz="2800" dirty="0" err="1"/>
              <a:t>serverul</a:t>
            </a:r>
            <a:r>
              <a:rPr lang="en-US" altLang="en-US" sz="2800" dirty="0"/>
              <a:t> </a:t>
            </a:r>
            <a:r>
              <a:rPr lang="en-US" altLang="en-US" sz="2800" dirty="0" err="1"/>
              <a:t>deschide</a:t>
            </a:r>
            <a:r>
              <a:rPr lang="en-US" altLang="en-US" sz="2800" dirty="0"/>
              <a:t> </a:t>
            </a:r>
            <a:r>
              <a:rPr lang="en-US" altLang="en-US" sz="2800" dirty="0" err="1"/>
              <a:t>conexiunea</a:t>
            </a:r>
            <a:r>
              <a:rPr lang="en-US" altLang="en-US" sz="2800" dirty="0"/>
              <a:t> de date TCP (</a:t>
            </a:r>
            <a:r>
              <a:rPr lang="en-US" altLang="en-US" sz="2800" dirty="0" err="1"/>
              <a:t>conexiune</a:t>
            </a:r>
            <a:r>
              <a:rPr lang="en-US" altLang="en-US" sz="2800" dirty="0"/>
              <a:t> TCP de </a:t>
            </a:r>
            <a:r>
              <a:rPr lang="en-US" altLang="en-US" sz="2800" dirty="0" err="1"/>
              <a:t>intrare</a:t>
            </a:r>
            <a:r>
              <a:rPr lang="en-US" altLang="en-US" sz="2800" dirty="0"/>
              <a:t> pentru client </a:t>
            </a:r>
            <a:r>
              <a:rPr lang="en-US" altLang="en-US" sz="2800" dirty="0" err="1"/>
              <a:t>atât</a:t>
            </a:r>
            <a:r>
              <a:rPr lang="en-US" altLang="en-US" sz="2800" dirty="0"/>
              <a:t> pentru </a:t>
            </a:r>
            <a:r>
              <a:rPr lang="en-US" altLang="en-US" sz="2800" dirty="0" err="1"/>
              <a:t>comenzile</a:t>
            </a:r>
            <a:r>
              <a:rPr lang="en-US" altLang="en-US" sz="2800" dirty="0"/>
              <a:t> STOR </a:t>
            </a:r>
            <a:r>
              <a:rPr lang="en-US" altLang="en-US" sz="2800" dirty="0" err="1"/>
              <a:t>cât</a:t>
            </a:r>
            <a:r>
              <a:rPr lang="en-US" altLang="en-US" sz="2800" dirty="0"/>
              <a:t> </a:t>
            </a:r>
            <a:r>
              <a:rPr lang="en-US" altLang="en-US" sz="2800" dirty="0" err="1"/>
              <a:t>și</a:t>
            </a:r>
            <a:r>
              <a:rPr lang="en-US" altLang="en-US" sz="2800" dirty="0"/>
              <a:t> pentru RETR).</a:t>
            </a:r>
          </a:p>
        </p:txBody>
      </p:sp>
      <p:pic>
        <p:nvPicPr>
          <p:cNvPr id="3" name="Picture 2">
            <a:extLst>
              <a:ext uri="{FF2B5EF4-FFF2-40B4-BE49-F238E27FC236}">
                <a16:creationId xmlns:a16="http://schemas.microsoft.com/office/drawing/2014/main" id="{6EDFF17D-453F-62D2-3110-E44E19FF0A59}"/>
              </a:ext>
            </a:extLst>
          </p:cNvPr>
          <p:cNvPicPr>
            <a:picLocks noChangeAspect="1"/>
          </p:cNvPicPr>
          <p:nvPr/>
        </p:nvPicPr>
        <p:blipFill>
          <a:blip r:embed="rId3"/>
          <a:stretch>
            <a:fillRect/>
          </a:stretch>
        </p:blipFill>
        <p:spPr>
          <a:xfrm>
            <a:off x="1524000" y="4256989"/>
            <a:ext cx="9144000" cy="1409086"/>
          </a:xfrm>
          <a:prstGeom prst="rect">
            <a:avLst/>
          </a:prstGeom>
        </p:spPr>
      </p:pic>
    </p:spTree>
    <p:extLst>
      <p:ext uri="{BB962C8B-B14F-4D97-AF65-F5344CB8AC3E}">
        <p14:creationId xmlns:p14="http://schemas.microsoft.com/office/powerpoint/2010/main" val="324509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par>
                          <p:cTn id="9" fill="hold">
                            <p:stCondLst>
                              <p:cond delay="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urkey Wallpapers (35 images) - WallpaperCat">
            <a:extLst>
              <a:ext uri="{FF2B5EF4-FFF2-40B4-BE49-F238E27FC236}">
                <a16:creationId xmlns:a16="http://schemas.microsoft.com/office/drawing/2014/main" id="{2A656F0B-A781-67DB-693D-FD5F9FA08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1520"/>
            <a:ext cx="12192000" cy="5532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ro-RO" dirty="0"/>
              <a:t>Vă mulțumesc că</a:t>
            </a:r>
            <a:br>
              <a:rPr lang="ro-RO" dirty="0"/>
            </a:br>
            <a:r>
              <a:rPr lang="ro-RO" dirty="0"/>
              <a:t>ați venit la curs!</a:t>
            </a:r>
            <a:endParaRPr lang="en-US" dirty="0"/>
          </a:p>
        </p:txBody>
      </p:sp>
      <p:pic>
        <p:nvPicPr>
          <p:cNvPr id="1026" name="Picture 2" descr="Teşekkür Ederim - Dilek Mektubu">
            <a:extLst>
              <a:ext uri="{FF2B5EF4-FFF2-40B4-BE49-F238E27FC236}">
                <a16:creationId xmlns:a16="http://schemas.microsoft.com/office/drawing/2014/main" id="{CF88DE8D-0BA9-537C-1E10-8578188B6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1411205"/>
            <a:ext cx="4762500" cy="41052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ag of Turkey">
            <a:extLst>
              <a:ext uri="{FF2B5EF4-FFF2-40B4-BE49-F238E27FC236}">
                <a16:creationId xmlns:a16="http://schemas.microsoft.com/office/drawing/2014/main" id="{7E789B61-128A-2F7D-B1F8-C7387E0F6B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524" y="5516480"/>
            <a:ext cx="1854986" cy="123761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strVal val="#ppt_w*0.70"/>
                                          </p:val>
                                        </p:tav>
                                        <p:tav tm="100000">
                                          <p:val>
                                            <p:strVal val="#ppt_w"/>
                                          </p:val>
                                        </p:tav>
                                      </p:tavLst>
                                    </p:anim>
                                    <p:anim calcmode="lin" valueType="num">
                                      <p:cBhvr>
                                        <p:cTn id="8" dur="1000" fill="hold"/>
                                        <p:tgtEl>
                                          <p:spTgt spid="1026"/>
                                        </p:tgtEl>
                                        <p:attrNameLst>
                                          <p:attrName>ppt_h</p:attrName>
                                        </p:attrNameLst>
                                      </p:cBhvr>
                                      <p:tavLst>
                                        <p:tav tm="0">
                                          <p:val>
                                            <p:strVal val="#ppt_h"/>
                                          </p:val>
                                        </p:tav>
                                        <p:tav tm="100000">
                                          <p:val>
                                            <p:strVal val="#ppt_h"/>
                                          </p:val>
                                        </p:tav>
                                      </p:tavLst>
                                    </p:anim>
                                    <p:animEffect transition="in" filter="fade">
                                      <p:cBhvr>
                                        <p:cTn id="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Modul </a:t>
            </a:r>
            <a:r>
              <a:rPr lang="en-US" altLang="en-US" dirty="0" err="1"/>
              <a:t>pasiv</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29623"/>
            <a:ext cx="11819684" cy="2627365"/>
          </a:xfrm>
        </p:spPr>
        <p:txBody>
          <a:bodyPr>
            <a:noAutofit/>
          </a:bodyPr>
          <a:lstStyle/>
          <a:p>
            <a:r>
              <a:rPr lang="en-US" altLang="en-US" sz="3000" dirty="0" err="1"/>
              <a:t>Soluție</a:t>
            </a:r>
            <a:r>
              <a:rPr lang="en-US" altLang="en-US" sz="3000" dirty="0"/>
              <a:t>:</a:t>
            </a:r>
          </a:p>
          <a:p>
            <a:pPr lvl="1"/>
            <a:r>
              <a:rPr lang="en-US" altLang="en-US" sz="2800" dirty="0" err="1"/>
              <a:t>Clientul</a:t>
            </a:r>
            <a:r>
              <a:rPr lang="en-US" altLang="en-US" sz="2800" dirty="0"/>
              <a:t> </a:t>
            </a:r>
            <a:r>
              <a:rPr lang="en-US" altLang="en-US" sz="2800" dirty="0" err="1"/>
              <a:t>deschide</a:t>
            </a:r>
            <a:r>
              <a:rPr lang="en-US" altLang="en-US" sz="2800" dirty="0"/>
              <a:t> </a:t>
            </a:r>
            <a:r>
              <a:rPr lang="en-US" altLang="en-US" sz="2800" dirty="0" err="1"/>
              <a:t>conexiunea</a:t>
            </a:r>
            <a:r>
              <a:rPr lang="en-US" altLang="en-US" sz="2800" dirty="0"/>
              <a:t> de date TCP, </a:t>
            </a:r>
            <a:r>
              <a:rPr lang="en-US" altLang="en-US" sz="2800" dirty="0" err="1"/>
              <a:t>astfel</a:t>
            </a:r>
            <a:r>
              <a:rPr lang="en-US" altLang="en-US" sz="2800" dirty="0"/>
              <a:t> </a:t>
            </a:r>
            <a:r>
              <a:rPr lang="en-US" altLang="en-US" sz="2800" dirty="0" err="1"/>
              <a:t>încât</a:t>
            </a:r>
            <a:r>
              <a:rPr lang="en-US" altLang="en-US" sz="2800" dirty="0"/>
              <a:t> </a:t>
            </a:r>
            <a:r>
              <a:rPr lang="en-US" altLang="en-US" sz="2800" dirty="0" err="1"/>
              <a:t>există</a:t>
            </a:r>
            <a:r>
              <a:rPr lang="en-US" altLang="en-US" sz="2800" dirty="0"/>
              <a:t> </a:t>
            </a:r>
            <a:r>
              <a:rPr lang="en-US" altLang="en-US" sz="2800" dirty="0" err="1"/>
              <a:t>doar</a:t>
            </a:r>
            <a:r>
              <a:rPr lang="en-US" altLang="en-US" sz="2800" dirty="0"/>
              <a:t> </a:t>
            </a:r>
            <a:r>
              <a:rPr lang="en-US" altLang="en-US" sz="2800" dirty="0" err="1"/>
              <a:t>conexiuni</a:t>
            </a:r>
            <a:r>
              <a:rPr lang="en-US" altLang="en-US" sz="2800" dirty="0"/>
              <a:t> TCP de </a:t>
            </a:r>
            <a:r>
              <a:rPr lang="en-US" altLang="en-US" sz="2800" dirty="0" err="1"/>
              <a:t>ieșire</a:t>
            </a:r>
            <a:r>
              <a:rPr lang="en-US" altLang="en-US" sz="2800" dirty="0"/>
              <a:t> (control </a:t>
            </a:r>
            <a:r>
              <a:rPr lang="en-US" altLang="en-US" sz="2800" dirty="0" err="1"/>
              <a:t>și</a:t>
            </a:r>
            <a:r>
              <a:rPr lang="en-US" altLang="en-US" sz="2800" dirty="0"/>
              <a:t> date). </a:t>
            </a:r>
            <a:r>
              <a:rPr lang="en-US" altLang="en-US" sz="2800" dirty="0" err="1"/>
              <a:t>Serverul</a:t>
            </a:r>
            <a:r>
              <a:rPr lang="en-US" altLang="en-US" sz="2800" dirty="0"/>
              <a:t> </a:t>
            </a:r>
            <a:r>
              <a:rPr lang="en-US" altLang="en-US" sz="2800" dirty="0" err="1"/>
              <a:t>este</a:t>
            </a:r>
            <a:r>
              <a:rPr lang="en-US" altLang="en-US" sz="2800" dirty="0"/>
              <a:t> </a:t>
            </a:r>
            <a:r>
              <a:rPr lang="en-US" altLang="en-US" sz="2800" dirty="0" err="1"/>
              <a:t>pasiv</a:t>
            </a:r>
            <a:r>
              <a:rPr lang="en-US" altLang="en-US" sz="2800" dirty="0"/>
              <a:t>, </a:t>
            </a:r>
            <a:r>
              <a:rPr lang="en-US" altLang="en-US" sz="2800" dirty="0" err="1"/>
              <a:t>adică</a:t>
            </a:r>
            <a:r>
              <a:rPr lang="en-US" altLang="en-US" sz="2800" dirty="0"/>
              <a:t> </a:t>
            </a:r>
            <a:r>
              <a:rPr lang="en-US" altLang="en-US" sz="2800" dirty="0" err="1"/>
              <a:t>deschide</a:t>
            </a:r>
            <a:r>
              <a:rPr lang="en-US" altLang="en-US" sz="2800" dirty="0"/>
              <a:t> o </a:t>
            </a:r>
            <a:r>
              <a:rPr lang="en-US" altLang="en-US" sz="2800" dirty="0" err="1"/>
              <a:t>conexiune</a:t>
            </a:r>
            <a:r>
              <a:rPr lang="en-US" altLang="en-US" sz="2800" dirty="0"/>
              <a:t> TCP </a:t>
            </a:r>
            <a:r>
              <a:rPr lang="en-US" altLang="en-US" sz="2800" dirty="0" err="1"/>
              <a:t>în</a:t>
            </a:r>
            <a:r>
              <a:rPr lang="en-US" altLang="en-US" sz="2800" dirty="0"/>
              <a:t> </a:t>
            </a:r>
            <a:r>
              <a:rPr lang="en-US" altLang="en-US" sz="2800" dirty="0" err="1"/>
              <a:t>modul</a:t>
            </a:r>
            <a:r>
              <a:rPr lang="en-US" altLang="en-US" sz="2800" dirty="0"/>
              <a:t> </a:t>
            </a:r>
            <a:r>
              <a:rPr lang="en-US" altLang="en-US" sz="2800" dirty="0" err="1"/>
              <a:t>ascultare</a:t>
            </a:r>
            <a:r>
              <a:rPr lang="en-US" altLang="en-US" sz="2800" dirty="0"/>
              <a:t>;</a:t>
            </a:r>
          </a:p>
          <a:p>
            <a:pPr lvl="1"/>
            <a:r>
              <a:rPr lang="en-US" altLang="en-US" sz="2800" dirty="0"/>
              <a:t>Modul </a:t>
            </a:r>
            <a:r>
              <a:rPr lang="en-US" altLang="en-US" sz="2800" dirty="0" err="1"/>
              <a:t>pasiv</a:t>
            </a:r>
            <a:r>
              <a:rPr lang="en-US" altLang="en-US" sz="2800" dirty="0"/>
              <a:t> </a:t>
            </a:r>
            <a:r>
              <a:rPr lang="en-US" altLang="en-US" sz="2800" dirty="0" err="1"/>
              <a:t>este</a:t>
            </a:r>
            <a:r>
              <a:rPr lang="en-US" altLang="en-US" sz="2800" dirty="0"/>
              <a:t> </a:t>
            </a:r>
            <a:r>
              <a:rPr lang="en-US" altLang="en-US" sz="2800" dirty="0" err="1"/>
              <a:t>inițiat</a:t>
            </a:r>
            <a:r>
              <a:rPr lang="en-US" altLang="en-US" sz="2800" dirty="0"/>
              <a:t> de </a:t>
            </a:r>
            <a:r>
              <a:rPr lang="en-US" altLang="en-US" sz="2800" dirty="0" err="1"/>
              <a:t>către</a:t>
            </a:r>
            <a:r>
              <a:rPr lang="en-US" altLang="en-US" sz="2800" dirty="0"/>
              <a:t> client cu </a:t>
            </a:r>
            <a:r>
              <a:rPr lang="en-US" altLang="en-US" sz="2800" dirty="0" err="1"/>
              <a:t>comanda</a:t>
            </a:r>
            <a:r>
              <a:rPr lang="en-US" altLang="en-US" sz="2800" dirty="0"/>
              <a:t> PASV. </a:t>
            </a:r>
            <a:r>
              <a:rPr lang="en-US" altLang="en-US" sz="2800" dirty="0" err="1"/>
              <a:t>Serverul</a:t>
            </a:r>
            <a:r>
              <a:rPr lang="en-US" altLang="en-US" sz="2800" dirty="0"/>
              <a:t> </a:t>
            </a:r>
            <a:r>
              <a:rPr lang="en-US" altLang="en-US" sz="2800" dirty="0" err="1"/>
              <a:t>răspunde</a:t>
            </a:r>
            <a:r>
              <a:rPr lang="en-US" altLang="en-US" sz="2800" dirty="0"/>
              <a:t> cu </a:t>
            </a:r>
            <a:r>
              <a:rPr lang="en-US" altLang="en-US" sz="2800" dirty="0" err="1"/>
              <a:t>adresa</a:t>
            </a:r>
            <a:r>
              <a:rPr lang="en-US" altLang="en-US" sz="2800" dirty="0"/>
              <a:t> </a:t>
            </a:r>
            <a:r>
              <a:rPr lang="en-US" altLang="en-US" sz="2800" dirty="0" err="1"/>
              <a:t>sa</a:t>
            </a:r>
            <a:r>
              <a:rPr lang="en-US" altLang="en-US" sz="2800" dirty="0"/>
              <a:t> IP </a:t>
            </a:r>
            <a:r>
              <a:rPr lang="en-US" altLang="en-US" sz="2800" dirty="0" err="1"/>
              <a:t>și</a:t>
            </a:r>
            <a:r>
              <a:rPr lang="en-US" altLang="en-US" sz="2800" dirty="0"/>
              <a:t> </a:t>
            </a:r>
            <a:r>
              <a:rPr lang="en-US" altLang="en-US" sz="2800" dirty="0" err="1"/>
              <a:t>numărul</a:t>
            </a:r>
            <a:r>
              <a:rPr lang="en-US" altLang="en-US" sz="2800" dirty="0"/>
              <a:t> de port TCP pentru </a:t>
            </a:r>
            <a:r>
              <a:rPr lang="en-US" altLang="en-US" sz="2800" dirty="0" err="1"/>
              <a:t>conexiunea</a:t>
            </a:r>
            <a:r>
              <a:rPr lang="en-US" altLang="en-US" sz="2800" dirty="0"/>
              <a:t> de date TCP.</a:t>
            </a:r>
          </a:p>
        </p:txBody>
      </p:sp>
      <p:pic>
        <p:nvPicPr>
          <p:cNvPr id="4" name="Picture 3">
            <a:extLst>
              <a:ext uri="{FF2B5EF4-FFF2-40B4-BE49-F238E27FC236}">
                <a16:creationId xmlns:a16="http://schemas.microsoft.com/office/drawing/2014/main" id="{5359C2F8-1CF1-6FD0-A808-3DA4CC64BBC7}"/>
              </a:ext>
            </a:extLst>
          </p:cNvPr>
          <p:cNvPicPr>
            <a:picLocks noChangeAspect="1"/>
          </p:cNvPicPr>
          <p:nvPr/>
        </p:nvPicPr>
        <p:blipFill>
          <a:blip r:embed="rId3"/>
          <a:stretch>
            <a:fillRect/>
          </a:stretch>
        </p:blipFill>
        <p:spPr>
          <a:xfrm>
            <a:off x="1524000" y="5042684"/>
            <a:ext cx="9144000" cy="1414783"/>
          </a:xfrm>
          <a:prstGeom prst="rect">
            <a:avLst/>
          </a:prstGeom>
        </p:spPr>
      </p:pic>
      <p:pic>
        <p:nvPicPr>
          <p:cNvPr id="6" name="Picture 5">
            <a:extLst>
              <a:ext uri="{FF2B5EF4-FFF2-40B4-BE49-F238E27FC236}">
                <a16:creationId xmlns:a16="http://schemas.microsoft.com/office/drawing/2014/main" id="{97CBC060-98C1-49A3-668D-D42819C57AE6}"/>
              </a:ext>
            </a:extLst>
          </p:cNvPr>
          <p:cNvPicPr>
            <a:picLocks noChangeAspect="1"/>
          </p:cNvPicPr>
          <p:nvPr/>
        </p:nvPicPr>
        <p:blipFill>
          <a:blip r:embed="rId4"/>
          <a:stretch>
            <a:fillRect/>
          </a:stretch>
        </p:blipFill>
        <p:spPr>
          <a:xfrm>
            <a:off x="2130245" y="4395540"/>
            <a:ext cx="7931510" cy="508592"/>
          </a:xfrm>
          <a:prstGeom prst="rect">
            <a:avLst/>
          </a:prstGeom>
        </p:spPr>
      </p:pic>
    </p:spTree>
    <p:extLst>
      <p:ext uri="{BB962C8B-B14F-4D97-AF65-F5344CB8AC3E}">
        <p14:creationId xmlns:p14="http://schemas.microsoft.com/office/powerpoint/2010/main" val="354531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par>
                          <p:cTn id="9" fill="hold">
                            <p:stCondLst>
                              <p:cond delay="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Protocolul</a:t>
            </a:r>
            <a:r>
              <a:rPr lang="en-US" altLang="en-US" dirty="0"/>
              <a:t> pentru</a:t>
            </a:r>
            <a:br>
              <a:rPr lang="en-US" altLang="en-US" dirty="0"/>
            </a:br>
            <a:r>
              <a:rPr lang="en-US" altLang="en-US" dirty="0" err="1"/>
              <a:t>schimbul</a:t>
            </a:r>
            <a:r>
              <a:rPr lang="en-US" altLang="en-US" dirty="0"/>
              <a:t> de </a:t>
            </a:r>
            <a:r>
              <a:rPr lang="en-US" altLang="en-US" dirty="0" err="1"/>
              <a:t>fișiere</a:t>
            </a:r>
            <a:r>
              <a:rPr lang="en-US" altLang="en-US" dirty="0"/>
              <a:t> (FXP)</a:t>
            </a:r>
            <a:endParaRPr lang="en-US" dirty="0"/>
          </a:p>
        </p:txBody>
      </p:sp>
      <p:pic>
        <p:nvPicPr>
          <p:cNvPr id="3" name="Picture 2">
            <a:extLst>
              <a:ext uri="{FF2B5EF4-FFF2-40B4-BE49-F238E27FC236}">
                <a16:creationId xmlns:a16="http://schemas.microsoft.com/office/drawing/2014/main" id="{C68D5B6A-BEAD-3B7F-99C2-4280736A67F6}"/>
              </a:ext>
            </a:extLst>
          </p:cNvPr>
          <p:cNvPicPr>
            <a:picLocks noChangeAspect="1"/>
          </p:cNvPicPr>
          <p:nvPr/>
        </p:nvPicPr>
        <p:blipFill>
          <a:blip r:embed="rId3"/>
          <a:stretch>
            <a:fillRect/>
          </a:stretch>
        </p:blipFill>
        <p:spPr>
          <a:xfrm>
            <a:off x="1524000" y="3620615"/>
            <a:ext cx="9144000" cy="2859270"/>
          </a:xfrm>
          <a:prstGeom prst="rect">
            <a:avLst/>
          </a:prstGeom>
        </p:spPr>
      </p:pic>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85266"/>
            <a:ext cx="11819684" cy="2203075"/>
          </a:xfrm>
        </p:spPr>
        <p:txBody>
          <a:bodyPr>
            <a:noAutofit/>
          </a:bodyPr>
          <a:lstStyle/>
          <a:p>
            <a:r>
              <a:rPr lang="en-US" altLang="en-US" sz="2600" dirty="0"/>
              <a:t>FXP </a:t>
            </a:r>
            <a:r>
              <a:rPr lang="en-US" altLang="en-US" sz="2600" dirty="0" err="1"/>
              <a:t>utilizează</a:t>
            </a:r>
            <a:r>
              <a:rPr lang="en-US" altLang="en-US" sz="2600" dirty="0"/>
              <a:t> </a:t>
            </a:r>
            <a:r>
              <a:rPr lang="en-US" altLang="en-US" sz="2600" dirty="0" err="1"/>
              <a:t>transferuri</a:t>
            </a:r>
            <a:r>
              <a:rPr lang="en-US" altLang="en-US" sz="2600" dirty="0"/>
              <a:t> FTP pentru a </a:t>
            </a:r>
            <a:r>
              <a:rPr lang="en-US" altLang="en-US" sz="2600" dirty="0" err="1"/>
              <a:t>transfera</a:t>
            </a:r>
            <a:r>
              <a:rPr lang="en-US" altLang="en-US" sz="2600" dirty="0"/>
              <a:t> direct </a:t>
            </a:r>
            <a:r>
              <a:rPr lang="en-US" altLang="en-US" sz="2600" dirty="0" err="1"/>
              <a:t>fișiere</a:t>
            </a:r>
            <a:r>
              <a:rPr lang="en-US" altLang="en-US" sz="2600" dirty="0"/>
              <a:t> </a:t>
            </a:r>
            <a:r>
              <a:rPr lang="en-US" altLang="en-US" sz="2600" dirty="0" err="1"/>
              <a:t>între</a:t>
            </a:r>
            <a:r>
              <a:rPr lang="en-US" altLang="en-US" sz="2600" dirty="0"/>
              <a:t> </a:t>
            </a:r>
            <a:r>
              <a:rPr lang="en-US" altLang="en-US" sz="2600" dirty="0" err="1"/>
              <a:t>două</a:t>
            </a:r>
            <a:r>
              <a:rPr lang="en-US" altLang="en-US" sz="2600" dirty="0"/>
              <a:t> </a:t>
            </a:r>
            <a:r>
              <a:rPr lang="en-US" altLang="en-US" sz="2600" dirty="0" err="1"/>
              <a:t>servere</a:t>
            </a:r>
            <a:r>
              <a:rPr lang="en-US" altLang="en-US" sz="2600" dirty="0"/>
              <a:t> FTP;</a:t>
            </a:r>
          </a:p>
          <a:p>
            <a:r>
              <a:rPr lang="en-US" altLang="en-US" sz="2600" dirty="0" err="1"/>
              <a:t>Transferul</a:t>
            </a:r>
            <a:r>
              <a:rPr lang="en-US" altLang="en-US" sz="2600" dirty="0"/>
              <a:t> </a:t>
            </a:r>
            <a:r>
              <a:rPr lang="en-US" altLang="en-US" sz="2600" dirty="0" err="1"/>
              <a:t>este</a:t>
            </a:r>
            <a:r>
              <a:rPr lang="en-US" altLang="en-US" sz="2600" dirty="0"/>
              <a:t> </a:t>
            </a:r>
            <a:r>
              <a:rPr lang="en-US" altLang="en-US" sz="2600" dirty="0" err="1"/>
              <a:t>controlat</a:t>
            </a:r>
            <a:r>
              <a:rPr lang="en-US" altLang="en-US" sz="2600" dirty="0"/>
              <a:t> de un client FTP;</a:t>
            </a:r>
          </a:p>
          <a:p>
            <a:r>
              <a:rPr lang="en-US" altLang="en-US" sz="2600" dirty="0" err="1"/>
              <a:t>Viteza</a:t>
            </a:r>
            <a:r>
              <a:rPr lang="en-US" altLang="en-US" sz="2600" dirty="0"/>
              <a:t> de transfer </a:t>
            </a:r>
            <a:r>
              <a:rPr lang="en-US" altLang="en-US" sz="2600" dirty="0" err="1"/>
              <a:t>depinde</a:t>
            </a:r>
            <a:r>
              <a:rPr lang="en-US" altLang="en-US" sz="2600" dirty="0"/>
              <a:t> </a:t>
            </a:r>
            <a:r>
              <a:rPr lang="en-US" altLang="en-US" sz="2600" dirty="0" err="1"/>
              <a:t>exclusiv</a:t>
            </a:r>
            <a:r>
              <a:rPr lang="en-US" altLang="en-US" sz="2600" dirty="0"/>
              <a:t> de </a:t>
            </a:r>
            <a:r>
              <a:rPr lang="en-US" altLang="en-US" sz="2600" dirty="0" err="1"/>
              <a:t>conexiunea</a:t>
            </a:r>
            <a:r>
              <a:rPr lang="en-US" altLang="en-US" sz="2600" dirty="0"/>
              <a:t> </a:t>
            </a:r>
            <a:r>
              <a:rPr lang="en-US" altLang="en-US" sz="2600" dirty="0" err="1"/>
              <a:t>dintre</a:t>
            </a:r>
            <a:r>
              <a:rPr lang="en-US" altLang="en-US" sz="2600" dirty="0"/>
              <a:t> </a:t>
            </a:r>
            <a:r>
              <a:rPr lang="en-US" altLang="en-US" sz="2600" dirty="0" err="1"/>
              <a:t>servere</a:t>
            </a:r>
            <a:r>
              <a:rPr lang="en-US" altLang="en-US" sz="2600" dirty="0"/>
              <a:t>, care </a:t>
            </a:r>
            <a:r>
              <a:rPr lang="en-US" altLang="en-US" sz="2600" dirty="0" err="1"/>
              <a:t>este</a:t>
            </a:r>
            <a:r>
              <a:rPr lang="en-US" altLang="en-US" sz="2600" dirty="0"/>
              <a:t> de </a:t>
            </a:r>
            <a:r>
              <a:rPr lang="en-US" altLang="en-US" sz="2600" dirty="0" err="1"/>
              <a:t>obicei</a:t>
            </a:r>
            <a:r>
              <a:rPr lang="en-US" altLang="en-US" sz="2600" dirty="0"/>
              <a:t> </a:t>
            </a:r>
            <a:r>
              <a:rPr lang="en-US" altLang="en-US" sz="2600" dirty="0" err="1"/>
              <a:t>mai</a:t>
            </a:r>
            <a:r>
              <a:rPr lang="en-US" altLang="en-US" sz="2600" dirty="0"/>
              <a:t> mare </a:t>
            </a:r>
            <a:r>
              <a:rPr lang="en-US" altLang="en-US" sz="2600" dirty="0" err="1"/>
              <a:t>decât</a:t>
            </a:r>
            <a:r>
              <a:rPr lang="en-US" altLang="en-US" sz="2600" dirty="0"/>
              <a:t> </a:t>
            </a:r>
            <a:r>
              <a:rPr lang="en-US" altLang="en-US" sz="2600" dirty="0" err="1"/>
              <a:t>între</a:t>
            </a:r>
            <a:r>
              <a:rPr lang="en-US" altLang="en-US" sz="2600" dirty="0"/>
              <a:t> client </a:t>
            </a:r>
            <a:r>
              <a:rPr lang="en-US" altLang="en-US" sz="2600" dirty="0" err="1"/>
              <a:t>și</a:t>
            </a:r>
            <a:r>
              <a:rPr lang="en-US" altLang="en-US" sz="2600" dirty="0"/>
              <a:t> server (o </a:t>
            </a:r>
            <a:r>
              <a:rPr lang="en-US" altLang="en-US" sz="2600" dirty="0" err="1"/>
              <a:t>conexiune</a:t>
            </a:r>
            <a:r>
              <a:rPr lang="en-US" altLang="en-US" sz="2600" dirty="0"/>
              <a:t> de </a:t>
            </a:r>
            <a:r>
              <a:rPr lang="en-US" altLang="en-US" sz="2600" dirty="0" err="1"/>
              <a:t>viteză</a:t>
            </a:r>
            <a:r>
              <a:rPr lang="en-US" altLang="en-US" sz="2600" dirty="0"/>
              <a:t> </a:t>
            </a:r>
            <a:r>
              <a:rPr lang="en-US" altLang="en-US" sz="2600" dirty="0" err="1"/>
              <a:t>mică</a:t>
            </a:r>
            <a:r>
              <a:rPr lang="en-US" altLang="en-US" sz="2600" dirty="0"/>
              <a:t> </a:t>
            </a:r>
            <a:r>
              <a:rPr lang="en-US" altLang="en-US" sz="2600" dirty="0" err="1"/>
              <a:t>este</a:t>
            </a:r>
            <a:r>
              <a:rPr lang="en-US" altLang="en-US" sz="2600" dirty="0"/>
              <a:t> </a:t>
            </a:r>
            <a:r>
              <a:rPr lang="en-US" altLang="en-US" sz="2600" dirty="0" err="1"/>
              <a:t>suficientă</a:t>
            </a:r>
            <a:r>
              <a:rPr lang="en-US" altLang="en-US" sz="2600" dirty="0"/>
              <a:t> pentru client).</a:t>
            </a:r>
          </a:p>
        </p:txBody>
      </p:sp>
    </p:spTree>
    <p:extLst>
      <p:ext uri="{BB962C8B-B14F-4D97-AF65-F5344CB8AC3E}">
        <p14:creationId xmlns:p14="http://schemas.microsoft.com/office/powerpoint/2010/main" val="23053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Cum </a:t>
            </a:r>
            <a:r>
              <a:rPr lang="en-US" altLang="en-US" dirty="0" err="1"/>
              <a:t>funcționează</a:t>
            </a:r>
            <a:r>
              <a:rPr lang="en-US" altLang="en-US" dirty="0"/>
              <a:t> FXP?</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pPr marL="457200" indent="-457200">
              <a:buFont typeface="+mj-lt"/>
              <a:buAutoNum type="arabicPeriod"/>
            </a:pPr>
            <a:r>
              <a:rPr lang="en-US" altLang="en-US" sz="2400" dirty="0" err="1"/>
              <a:t>Clientul</a:t>
            </a:r>
            <a:r>
              <a:rPr lang="en-US" altLang="en-US" sz="2400" dirty="0"/>
              <a:t> </a:t>
            </a:r>
            <a:r>
              <a:rPr lang="en-US" altLang="en-US" sz="2400" dirty="0" err="1"/>
              <a:t>deschide</a:t>
            </a:r>
            <a:r>
              <a:rPr lang="en-US" altLang="en-US" sz="2400" dirty="0"/>
              <a:t> </a:t>
            </a:r>
            <a:r>
              <a:rPr lang="en-US" altLang="en-US" sz="2400" dirty="0" err="1"/>
              <a:t>conexiunile</a:t>
            </a:r>
            <a:r>
              <a:rPr lang="en-US" altLang="en-US" sz="2400" dirty="0"/>
              <a:t> de control la </a:t>
            </a:r>
            <a:r>
              <a:rPr lang="en-US" altLang="en-US" sz="2400" dirty="0" err="1"/>
              <a:t>serverul</a:t>
            </a:r>
            <a:r>
              <a:rPr lang="en-US" altLang="en-US" sz="2400" dirty="0"/>
              <a:t> FTP 1 </a:t>
            </a:r>
            <a:r>
              <a:rPr lang="en-US" altLang="en-US" sz="2400" dirty="0" err="1"/>
              <a:t>și</a:t>
            </a:r>
            <a:r>
              <a:rPr lang="en-US" altLang="en-US" sz="2400" dirty="0"/>
              <a:t> 2;</a:t>
            </a:r>
          </a:p>
          <a:p>
            <a:pPr marL="457200" indent="-457200">
              <a:buFont typeface="+mj-lt"/>
              <a:buAutoNum type="arabicPeriod"/>
            </a:pPr>
            <a:r>
              <a:rPr lang="en-US" altLang="en-US" sz="2400" dirty="0" err="1"/>
              <a:t>Clientul</a:t>
            </a:r>
            <a:r>
              <a:rPr lang="en-US" altLang="en-US" sz="2400" dirty="0"/>
              <a:t> </a:t>
            </a:r>
            <a:r>
              <a:rPr lang="en-US" altLang="en-US" sz="2400" dirty="0" err="1"/>
              <a:t>trimite</a:t>
            </a:r>
            <a:r>
              <a:rPr lang="en-US" altLang="en-US" sz="2400" dirty="0"/>
              <a:t> </a:t>
            </a:r>
            <a:r>
              <a:rPr lang="en-US" altLang="en-US" sz="2400" dirty="0" err="1"/>
              <a:t>comanda</a:t>
            </a:r>
            <a:r>
              <a:rPr lang="en-US" altLang="en-US" sz="2400" dirty="0"/>
              <a:t> PASV </a:t>
            </a:r>
            <a:r>
              <a:rPr lang="en-US" altLang="en-US" sz="2400" dirty="0" err="1"/>
              <a:t>către</a:t>
            </a:r>
            <a:r>
              <a:rPr lang="en-US" altLang="en-US" sz="2400" dirty="0"/>
              <a:t> </a:t>
            </a:r>
            <a:r>
              <a:rPr lang="en-US" altLang="en-US" sz="2400" dirty="0" err="1"/>
              <a:t>serverul</a:t>
            </a:r>
            <a:r>
              <a:rPr lang="en-US" altLang="en-US" sz="2400" dirty="0"/>
              <a:t> 1. </a:t>
            </a:r>
            <a:r>
              <a:rPr lang="en-US" altLang="en-US" sz="2400" dirty="0" err="1"/>
              <a:t>Serverul</a:t>
            </a:r>
            <a:r>
              <a:rPr lang="en-US" altLang="en-US" sz="2400" dirty="0"/>
              <a:t> 1 </a:t>
            </a:r>
            <a:r>
              <a:rPr lang="en-US" altLang="en-US" sz="2400" dirty="0" err="1"/>
              <a:t>răspunde</a:t>
            </a:r>
            <a:r>
              <a:rPr lang="en-US" altLang="en-US" sz="2400" dirty="0"/>
              <a:t> cu </a:t>
            </a:r>
            <a:r>
              <a:rPr lang="en-US" altLang="en-US" sz="2400" dirty="0" err="1"/>
              <a:t>adresa</a:t>
            </a:r>
            <a:r>
              <a:rPr lang="en-US" altLang="en-US" sz="2400" dirty="0"/>
              <a:t> </a:t>
            </a:r>
            <a:r>
              <a:rPr lang="en-US" altLang="en-US" sz="2400" dirty="0" err="1"/>
              <a:t>sa</a:t>
            </a:r>
            <a:r>
              <a:rPr lang="en-US" altLang="en-US" sz="2400" dirty="0"/>
              <a:t> IP </a:t>
            </a:r>
            <a:r>
              <a:rPr lang="en-US" altLang="en-US" sz="2400" dirty="0" err="1"/>
              <a:t>și</a:t>
            </a:r>
            <a:r>
              <a:rPr lang="en-US" altLang="en-US" sz="2400" dirty="0"/>
              <a:t> </a:t>
            </a:r>
            <a:r>
              <a:rPr lang="en-US" altLang="en-US" sz="2400" dirty="0" err="1"/>
              <a:t>numărul</a:t>
            </a:r>
            <a:r>
              <a:rPr lang="en-US" altLang="en-US" sz="2400" dirty="0"/>
              <a:t> de port de </a:t>
            </a:r>
            <a:r>
              <a:rPr lang="en-US" altLang="en-US" sz="2400" dirty="0" err="1"/>
              <a:t>conectare</a:t>
            </a:r>
            <a:r>
              <a:rPr lang="en-US" altLang="en-US" sz="2400" dirty="0"/>
              <a:t> a </a:t>
            </a:r>
            <a:r>
              <a:rPr lang="en-US" altLang="en-US" sz="2400" dirty="0" err="1"/>
              <a:t>datelor</a:t>
            </a:r>
            <a:r>
              <a:rPr lang="en-US" altLang="en-US" sz="2400" dirty="0"/>
              <a:t> de </a:t>
            </a:r>
            <a:r>
              <a:rPr lang="en-US" altLang="en-US" sz="2400" dirty="0" err="1"/>
              <a:t>ascultare</a:t>
            </a:r>
            <a:r>
              <a:rPr lang="en-US" altLang="en-US" sz="2400" dirty="0"/>
              <a:t> (172,16,64,15,4,137). </a:t>
            </a:r>
            <a:r>
              <a:rPr lang="en-US" altLang="en-US" sz="2400" dirty="0" err="1"/>
              <a:t>Serverul</a:t>
            </a:r>
            <a:r>
              <a:rPr lang="en-US" altLang="en-US" sz="2400" dirty="0"/>
              <a:t> 1 </a:t>
            </a:r>
            <a:r>
              <a:rPr lang="en-US" altLang="en-US" sz="2400" dirty="0" err="1"/>
              <a:t>deschide</a:t>
            </a:r>
            <a:r>
              <a:rPr lang="en-US" altLang="en-US" sz="2400" dirty="0"/>
              <a:t> o </a:t>
            </a:r>
            <a:r>
              <a:rPr lang="en-US" altLang="en-US" sz="2400" dirty="0" err="1"/>
              <a:t>conexiune</a:t>
            </a:r>
            <a:r>
              <a:rPr lang="en-US" altLang="en-US" sz="2400" dirty="0"/>
              <a:t> de date </a:t>
            </a:r>
            <a:r>
              <a:rPr lang="en-US" altLang="en-US" sz="2400" dirty="0" err="1"/>
              <a:t>pasivă</a:t>
            </a:r>
            <a:r>
              <a:rPr lang="en-US" altLang="en-US" sz="2400" dirty="0"/>
              <a:t> (de </a:t>
            </a:r>
            <a:r>
              <a:rPr lang="en-US" altLang="en-US" sz="2400" dirty="0" err="1"/>
              <a:t>ascultare</a:t>
            </a:r>
            <a:r>
              <a:rPr lang="en-US" altLang="en-US" sz="2400" dirty="0"/>
              <a:t>) pe </a:t>
            </a:r>
            <a:r>
              <a:rPr lang="en-US" altLang="en-US" sz="2400" dirty="0" err="1"/>
              <a:t>adresa</a:t>
            </a:r>
            <a:r>
              <a:rPr lang="en-US" altLang="en-US" sz="2400" dirty="0"/>
              <a:t> IP </a:t>
            </a:r>
            <a:r>
              <a:rPr lang="en-US" altLang="en-US" sz="2400" dirty="0" err="1"/>
              <a:t>specificată</a:t>
            </a:r>
            <a:r>
              <a:rPr lang="en-US" altLang="en-US" sz="2400" dirty="0"/>
              <a:t> </a:t>
            </a:r>
            <a:r>
              <a:rPr lang="en-US" altLang="en-US" sz="2400" dirty="0" err="1"/>
              <a:t>și</a:t>
            </a:r>
            <a:r>
              <a:rPr lang="en-US" altLang="en-US" sz="2400" dirty="0"/>
              <a:t> </a:t>
            </a:r>
            <a:r>
              <a:rPr lang="en-US" altLang="en-US" sz="2400" dirty="0" err="1"/>
              <a:t>numărul</a:t>
            </a:r>
            <a:r>
              <a:rPr lang="en-US" altLang="en-US" sz="2400" dirty="0"/>
              <a:t> de port;</a:t>
            </a:r>
          </a:p>
          <a:p>
            <a:pPr marL="457200" indent="-457200">
              <a:buFont typeface="+mj-lt"/>
              <a:buAutoNum type="arabicPeriod"/>
            </a:pPr>
            <a:r>
              <a:rPr lang="en-US" altLang="en-US" sz="2400" dirty="0" err="1"/>
              <a:t>Clientul</a:t>
            </a:r>
            <a:r>
              <a:rPr lang="en-US" altLang="en-US" sz="2400" dirty="0"/>
              <a:t> </a:t>
            </a:r>
            <a:r>
              <a:rPr lang="en-US" altLang="en-US" sz="2400" dirty="0" err="1"/>
              <a:t>trimite</a:t>
            </a:r>
            <a:r>
              <a:rPr lang="en-US" altLang="en-US" sz="2400" dirty="0"/>
              <a:t> </a:t>
            </a:r>
            <a:r>
              <a:rPr lang="en-US" altLang="en-US" sz="2400" dirty="0" err="1"/>
              <a:t>comanda</a:t>
            </a:r>
            <a:r>
              <a:rPr lang="en-US" altLang="en-US" sz="2400" dirty="0"/>
              <a:t> PORT </a:t>
            </a:r>
            <a:r>
              <a:rPr lang="en-US" altLang="en-US" sz="2400" dirty="0" err="1"/>
              <a:t>către</a:t>
            </a:r>
            <a:r>
              <a:rPr lang="en-US" altLang="en-US" sz="2400" dirty="0"/>
              <a:t> </a:t>
            </a:r>
            <a:r>
              <a:rPr lang="en-US" altLang="en-US" sz="2400" dirty="0" err="1"/>
              <a:t>serverul</a:t>
            </a:r>
            <a:r>
              <a:rPr lang="en-US" altLang="en-US" sz="2400" dirty="0"/>
              <a:t> 2 cu </a:t>
            </a:r>
            <a:r>
              <a:rPr lang="en-US" altLang="en-US" sz="2400" dirty="0" err="1"/>
              <a:t>adresa</a:t>
            </a:r>
            <a:r>
              <a:rPr lang="en-US" altLang="en-US" sz="2400" dirty="0"/>
              <a:t> IP </a:t>
            </a:r>
            <a:r>
              <a:rPr lang="en-US" altLang="en-US" sz="2400" dirty="0" err="1"/>
              <a:t>și</a:t>
            </a:r>
            <a:r>
              <a:rPr lang="en-US" altLang="en-US" sz="2400" dirty="0"/>
              <a:t> </a:t>
            </a:r>
            <a:r>
              <a:rPr lang="en-US" altLang="en-US" sz="2400" dirty="0" err="1"/>
              <a:t>numărul</a:t>
            </a:r>
            <a:r>
              <a:rPr lang="en-US" altLang="en-US" sz="2400" dirty="0"/>
              <a:t> de port </a:t>
            </a:r>
            <a:r>
              <a:rPr lang="en-US" altLang="en-US" sz="2400" dirty="0" err="1"/>
              <a:t>returnat</a:t>
            </a:r>
            <a:r>
              <a:rPr lang="en-US" altLang="en-US" sz="2400" dirty="0"/>
              <a:t> de </a:t>
            </a:r>
            <a:r>
              <a:rPr lang="en-US" altLang="en-US" sz="2400" dirty="0" err="1"/>
              <a:t>serverul</a:t>
            </a:r>
            <a:r>
              <a:rPr lang="en-US" altLang="en-US" sz="2400" dirty="0"/>
              <a:t> 1;</a:t>
            </a:r>
          </a:p>
          <a:p>
            <a:pPr marL="457200" indent="-457200">
              <a:buFont typeface="+mj-lt"/>
              <a:buAutoNum type="arabicPeriod"/>
            </a:pPr>
            <a:r>
              <a:rPr lang="en-US" altLang="en-US" sz="2400" dirty="0" err="1"/>
              <a:t>Clientul</a:t>
            </a:r>
            <a:r>
              <a:rPr lang="en-US" altLang="en-US" sz="2400" dirty="0"/>
              <a:t> </a:t>
            </a:r>
            <a:r>
              <a:rPr lang="en-US" altLang="en-US" sz="2400" dirty="0" err="1"/>
              <a:t>trimite</a:t>
            </a:r>
            <a:r>
              <a:rPr lang="en-US" altLang="en-US" sz="2400" dirty="0"/>
              <a:t> </a:t>
            </a:r>
            <a:r>
              <a:rPr lang="en-US" altLang="en-US" sz="2400" dirty="0" err="1"/>
              <a:t>comanda</a:t>
            </a:r>
            <a:r>
              <a:rPr lang="en-US" altLang="en-US" sz="2400" dirty="0"/>
              <a:t> STOR &lt;filename&gt; (client </a:t>
            </a:r>
            <a:r>
              <a:rPr lang="en-US" altLang="en-US" sz="2400" dirty="0" err="1"/>
              <a:t>încărcare</a:t>
            </a:r>
            <a:r>
              <a:rPr lang="en-US" altLang="en-US" sz="2400" dirty="0"/>
              <a:t> → server) </a:t>
            </a:r>
            <a:r>
              <a:rPr lang="en-US" altLang="en-US" sz="2400" dirty="0" err="1"/>
              <a:t>către</a:t>
            </a:r>
            <a:r>
              <a:rPr lang="en-US" altLang="en-US" sz="2400" dirty="0"/>
              <a:t> </a:t>
            </a:r>
            <a:r>
              <a:rPr lang="en-US" altLang="en-US" sz="2400" dirty="0" err="1"/>
              <a:t>serverul</a:t>
            </a:r>
            <a:r>
              <a:rPr lang="en-US" altLang="en-US" sz="2400" dirty="0"/>
              <a:t> 1;</a:t>
            </a:r>
          </a:p>
          <a:p>
            <a:pPr marL="457200" indent="-457200">
              <a:buFont typeface="+mj-lt"/>
              <a:buAutoNum type="arabicPeriod"/>
            </a:pPr>
            <a:r>
              <a:rPr lang="en-US" altLang="en-US" sz="2400" dirty="0" err="1"/>
              <a:t>Clientul</a:t>
            </a:r>
            <a:r>
              <a:rPr lang="en-US" altLang="en-US" sz="2400" dirty="0"/>
              <a:t> </a:t>
            </a:r>
            <a:r>
              <a:rPr lang="en-US" altLang="en-US" sz="2400" dirty="0" err="1"/>
              <a:t>trimite</a:t>
            </a:r>
            <a:r>
              <a:rPr lang="en-US" altLang="en-US" sz="2400" dirty="0"/>
              <a:t> </a:t>
            </a:r>
            <a:r>
              <a:rPr lang="en-US" altLang="en-US" sz="2400" dirty="0" err="1"/>
              <a:t>comanda</a:t>
            </a:r>
            <a:r>
              <a:rPr lang="en-US" altLang="en-US" sz="2400" dirty="0"/>
              <a:t> RETR &lt;filename&gt; (server de </a:t>
            </a:r>
            <a:r>
              <a:rPr lang="en-US" altLang="en-US" sz="2400" dirty="0" err="1"/>
              <a:t>descărcare</a:t>
            </a:r>
            <a:r>
              <a:rPr lang="en-US" altLang="en-US" sz="2400" dirty="0"/>
              <a:t> → client) </a:t>
            </a:r>
            <a:r>
              <a:rPr lang="en-US" altLang="en-US" sz="2400" dirty="0" err="1"/>
              <a:t>către</a:t>
            </a:r>
            <a:r>
              <a:rPr lang="en-US" altLang="en-US" sz="2400" dirty="0"/>
              <a:t> </a:t>
            </a:r>
            <a:r>
              <a:rPr lang="en-US" altLang="en-US" sz="2400" dirty="0" err="1"/>
              <a:t>serverul</a:t>
            </a:r>
            <a:r>
              <a:rPr lang="en-US" altLang="en-US" sz="2400" dirty="0"/>
              <a:t> 2. </a:t>
            </a:r>
            <a:r>
              <a:rPr lang="en-US" altLang="en-US" sz="2400" dirty="0" err="1"/>
              <a:t>Aceasta</a:t>
            </a:r>
            <a:r>
              <a:rPr lang="en-US" altLang="en-US" sz="2400" dirty="0"/>
              <a:t> face ca </a:t>
            </a:r>
            <a:r>
              <a:rPr lang="en-US" altLang="en-US" sz="2400" dirty="0" err="1"/>
              <a:t>serverul</a:t>
            </a:r>
            <a:r>
              <a:rPr lang="en-US" altLang="en-US" sz="2400" dirty="0"/>
              <a:t> 2 </a:t>
            </a:r>
            <a:r>
              <a:rPr lang="en-US" altLang="en-US" sz="2400" dirty="0" err="1"/>
              <a:t>să</a:t>
            </a:r>
            <a:r>
              <a:rPr lang="en-US" altLang="en-US" sz="2400" dirty="0"/>
              <a:t> </a:t>
            </a:r>
            <a:r>
              <a:rPr lang="en-US" altLang="en-US" sz="2400" dirty="0" err="1"/>
              <a:t>deschidă</a:t>
            </a:r>
            <a:r>
              <a:rPr lang="en-US" altLang="en-US" sz="2400" dirty="0"/>
              <a:t> </a:t>
            </a:r>
            <a:r>
              <a:rPr lang="en-US" altLang="en-US" sz="2400" dirty="0" err="1"/>
              <a:t>conexiunea</a:t>
            </a:r>
            <a:r>
              <a:rPr lang="en-US" altLang="en-US" sz="2400" dirty="0"/>
              <a:t> de date la IP / port </a:t>
            </a:r>
            <a:r>
              <a:rPr lang="en-US" altLang="en-US" sz="2400" dirty="0" err="1"/>
              <a:t>specificat</a:t>
            </a:r>
            <a:r>
              <a:rPr lang="en-US" altLang="en-US" sz="2400" dirty="0"/>
              <a:t> de </a:t>
            </a:r>
            <a:r>
              <a:rPr lang="en-US" altLang="en-US" sz="2400" dirty="0" err="1"/>
              <a:t>comanda</a:t>
            </a:r>
            <a:r>
              <a:rPr lang="en-US" altLang="en-US" sz="2400" dirty="0"/>
              <a:t> PORT </a:t>
            </a:r>
            <a:r>
              <a:rPr lang="en-US" altLang="en-US" sz="2400" dirty="0" err="1"/>
              <a:t>anterioară</a:t>
            </a:r>
            <a:r>
              <a:rPr lang="en-US" altLang="en-US" sz="2400" dirty="0"/>
              <a:t> (</a:t>
            </a:r>
            <a:r>
              <a:rPr lang="en-US" altLang="en-US" sz="2400" dirty="0" err="1"/>
              <a:t>serverul</a:t>
            </a:r>
            <a:r>
              <a:rPr lang="en-US" altLang="en-US" sz="2400" dirty="0"/>
              <a:t> 1). </a:t>
            </a:r>
            <a:r>
              <a:rPr lang="en-US" altLang="en-US" sz="2400" dirty="0" err="1"/>
              <a:t>Deoarece</a:t>
            </a:r>
            <a:r>
              <a:rPr lang="en-US" altLang="en-US" sz="2400" dirty="0"/>
              <a:t> </a:t>
            </a:r>
            <a:r>
              <a:rPr lang="en-US" altLang="en-US" sz="2400" dirty="0" err="1"/>
              <a:t>serverul</a:t>
            </a:r>
            <a:r>
              <a:rPr lang="en-US" altLang="en-US" sz="2400" dirty="0"/>
              <a:t> 1 </a:t>
            </a:r>
            <a:r>
              <a:rPr lang="en-US" altLang="en-US" sz="2400" dirty="0" err="1"/>
              <a:t>este</a:t>
            </a:r>
            <a:r>
              <a:rPr lang="en-US" altLang="en-US" sz="2400" dirty="0"/>
              <a:t> </a:t>
            </a:r>
            <a:r>
              <a:rPr lang="en-US" altLang="en-US" sz="2400" dirty="0" err="1"/>
              <a:t>în</a:t>
            </a:r>
            <a:r>
              <a:rPr lang="en-US" altLang="en-US" sz="2400" dirty="0"/>
              <a:t> </a:t>
            </a:r>
            <a:r>
              <a:rPr lang="en-US" altLang="en-US" sz="2400" dirty="0" err="1"/>
              <a:t>modul</a:t>
            </a:r>
            <a:r>
              <a:rPr lang="en-US" altLang="en-US" sz="2400" dirty="0"/>
              <a:t> </a:t>
            </a:r>
            <a:r>
              <a:rPr lang="en-US" altLang="en-US" sz="2400" dirty="0" err="1"/>
              <a:t>pasiv</a:t>
            </a:r>
            <a:r>
              <a:rPr lang="en-US" altLang="en-US" sz="2400" dirty="0"/>
              <a:t>, </a:t>
            </a:r>
            <a:r>
              <a:rPr lang="en-US" altLang="en-US" sz="2400" dirty="0" err="1"/>
              <a:t>acceptă</a:t>
            </a:r>
            <a:r>
              <a:rPr lang="en-US" altLang="en-US" sz="2400" dirty="0"/>
              <a:t> </a:t>
            </a:r>
            <a:r>
              <a:rPr lang="en-US" altLang="en-US" sz="2400" dirty="0" err="1"/>
              <a:t>cererea</a:t>
            </a:r>
            <a:r>
              <a:rPr lang="en-US" altLang="en-US" sz="2400" dirty="0"/>
              <a:t> de </a:t>
            </a:r>
            <a:r>
              <a:rPr lang="en-US" altLang="en-US" sz="2400" dirty="0" err="1"/>
              <a:t>conectare</a:t>
            </a:r>
            <a:r>
              <a:rPr lang="en-US" altLang="en-US" sz="2400" dirty="0"/>
              <a:t>, </a:t>
            </a:r>
            <a:r>
              <a:rPr lang="en-US" altLang="en-US" sz="2400" dirty="0" err="1"/>
              <a:t>primește</a:t>
            </a:r>
            <a:r>
              <a:rPr lang="en-US" altLang="en-US" sz="2400" dirty="0"/>
              <a:t> </a:t>
            </a:r>
            <a:r>
              <a:rPr lang="en-US" altLang="en-US" sz="2400" dirty="0" err="1"/>
              <a:t>fișierul</a:t>
            </a:r>
            <a:r>
              <a:rPr lang="en-US" altLang="en-US" sz="2400" dirty="0"/>
              <a:t> </a:t>
            </a:r>
            <a:r>
              <a:rPr lang="en-US" altLang="en-US" sz="2400" dirty="0" err="1"/>
              <a:t>transferat</a:t>
            </a:r>
            <a:r>
              <a:rPr lang="en-US" altLang="en-US" sz="2400" dirty="0"/>
              <a:t> </a:t>
            </a:r>
            <a:r>
              <a:rPr lang="en-US" altLang="en-US" sz="2400" dirty="0" err="1"/>
              <a:t>prin</a:t>
            </a:r>
            <a:r>
              <a:rPr lang="en-US" altLang="en-US" sz="2400" dirty="0"/>
              <a:t> </a:t>
            </a:r>
            <a:r>
              <a:rPr lang="en-US" altLang="en-US" sz="2400" dirty="0" err="1"/>
              <a:t>conexiunea</a:t>
            </a:r>
            <a:r>
              <a:rPr lang="en-US" altLang="en-US" sz="2400" dirty="0"/>
              <a:t> de date </a:t>
            </a:r>
            <a:r>
              <a:rPr lang="en-US" altLang="en-US" sz="2400" dirty="0" err="1"/>
              <a:t>și</a:t>
            </a:r>
            <a:r>
              <a:rPr lang="en-US" altLang="en-US" sz="2400" dirty="0"/>
              <a:t> </a:t>
            </a:r>
            <a:r>
              <a:rPr lang="en-US" altLang="en-US" sz="2400" dirty="0" err="1"/>
              <a:t>îl</a:t>
            </a:r>
            <a:r>
              <a:rPr lang="en-US" altLang="en-US" sz="2400" dirty="0"/>
              <a:t> </a:t>
            </a:r>
            <a:r>
              <a:rPr lang="en-US" altLang="en-US" sz="2400" dirty="0" err="1"/>
              <a:t>stochează</a:t>
            </a:r>
            <a:r>
              <a:rPr lang="en-US" altLang="en-US" sz="2400" dirty="0"/>
              <a:t> local.</a:t>
            </a:r>
          </a:p>
        </p:txBody>
      </p:sp>
    </p:spTree>
    <p:extLst>
      <p:ext uri="{BB962C8B-B14F-4D97-AF65-F5344CB8AC3E}">
        <p14:creationId xmlns:p14="http://schemas.microsoft.com/office/powerpoint/2010/main" val="1489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Cum </a:t>
            </a:r>
            <a:r>
              <a:rPr lang="en-US" altLang="en-US" dirty="0" err="1"/>
              <a:t>funcționează</a:t>
            </a:r>
            <a:r>
              <a:rPr lang="en-US" altLang="en-US" dirty="0"/>
              <a:t> FXP?</a:t>
            </a:r>
            <a:endParaRPr lang="en-US" dirty="0"/>
          </a:p>
        </p:txBody>
      </p:sp>
      <p:pic>
        <p:nvPicPr>
          <p:cNvPr id="7" name="Picture 6">
            <a:extLst>
              <a:ext uri="{FF2B5EF4-FFF2-40B4-BE49-F238E27FC236}">
                <a16:creationId xmlns:a16="http://schemas.microsoft.com/office/drawing/2014/main" id="{051E3EF4-E303-2904-EA7B-69DDBB129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9102" y="2344365"/>
            <a:ext cx="5059560" cy="3352019"/>
          </a:xfrm>
          <a:prstGeom prst="rect">
            <a:avLst/>
          </a:prstGeom>
          <a:ln>
            <a:noFill/>
          </a:ln>
          <a:effectLst>
            <a:outerShdw blurRad="292100" dist="139700" dir="2700000" algn="tl" rotWithShape="0">
              <a:srgbClr val="333333">
                <a:alpha val="65000"/>
              </a:srgbClr>
            </a:outerShdw>
          </a:effectLst>
        </p:spPr>
      </p:pic>
      <p:sp>
        <p:nvSpPr>
          <p:cNvPr id="8" name="Rectangle 3">
            <a:extLst>
              <a:ext uri="{FF2B5EF4-FFF2-40B4-BE49-F238E27FC236}">
                <a16:creationId xmlns:a16="http://schemas.microsoft.com/office/drawing/2014/main" id="{7AE51C4E-3D10-2E99-CDCB-4BBBEB58D62F}"/>
              </a:ext>
            </a:extLst>
          </p:cNvPr>
          <p:cNvSpPr txBox="1">
            <a:spLocks noChangeArrowheads="1"/>
          </p:cNvSpPr>
          <p:nvPr/>
        </p:nvSpPr>
        <p:spPr>
          <a:xfrm>
            <a:off x="1" y="1384009"/>
            <a:ext cx="4260714" cy="54580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2">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altLang="en-US" sz="2200" dirty="0"/>
              <a:t>Ne </a:t>
            </a:r>
            <a:r>
              <a:rPr lang="en-US" altLang="en-US" sz="2200" dirty="0" err="1"/>
              <a:t>conectăm</a:t>
            </a:r>
            <a:r>
              <a:rPr lang="en-US" altLang="en-US" sz="2200" dirty="0"/>
              <a:t> la </a:t>
            </a:r>
            <a:r>
              <a:rPr lang="en-US" altLang="en-US" sz="2200" dirty="0" err="1"/>
              <a:t>ambele</a:t>
            </a:r>
            <a:r>
              <a:rPr lang="en-US" altLang="en-US" sz="2200" dirty="0"/>
              <a:t> </a:t>
            </a:r>
            <a:r>
              <a:rPr lang="en-US" altLang="en-US" sz="2200" dirty="0" err="1"/>
              <a:t>servere</a:t>
            </a:r>
            <a:r>
              <a:rPr lang="en-US" altLang="en-US" sz="2200" dirty="0"/>
              <a:t>;</a:t>
            </a:r>
          </a:p>
          <a:p>
            <a:pPr marL="457200" indent="-457200">
              <a:buFont typeface="+mj-lt"/>
              <a:buAutoNum type="arabicPeriod"/>
            </a:pPr>
            <a:r>
              <a:rPr lang="en-US" altLang="en-US" sz="2200" dirty="0"/>
              <a:t>Ne </a:t>
            </a:r>
            <a:r>
              <a:rPr lang="en-US" altLang="en-US" sz="2200" dirty="0" err="1"/>
              <a:t>autentificăm</a:t>
            </a:r>
            <a:r>
              <a:rPr lang="en-US" altLang="en-US" sz="2200" dirty="0"/>
              <a:t> cu USER </a:t>
            </a:r>
            <a:r>
              <a:rPr lang="en-US" altLang="en-US" sz="2200" dirty="0" err="1"/>
              <a:t>și</a:t>
            </a:r>
            <a:r>
              <a:rPr lang="en-US" altLang="en-US" sz="2200" dirty="0"/>
              <a:t> PASS;</a:t>
            </a:r>
          </a:p>
          <a:p>
            <a:pPr marL="457200" indent="-457200">
              <a:buFont typeface="+mj-lt"/>
              <a:buAutoNum type="arabicPeriod"/>
            </a:pPr>
            <a:r>
              <a:rPr lang="en-US" altLang="en-US" sz="2200" dirty="0" err="1"/>
              <a:t>Trecem</a:t>
            </a:r>
            <a:r>
              <a:rPr lang="en-US" altLang="en-US" sz="2200" dirty="0"/>
              <a:t> </a:t>
            </a:r>
            <a:r>
              <a:rPr lang="en-US" altLang="en-US" sz="2200" dirty="0" err="1"/>
              <a:t>destinația</a:t>
            </a:r>
            <a:r>
              <a:rPr lang="en-US" altLang="en-US" sz="2200" dirty="0"/>
              <a:t> </a:t>
            </a:r>
            <a:r>
              <a:rPr lang="en-US" altLang="en-US" sz="2200" dirty="0" err="1"/>
              <a:t>în</a:t>
            </a:r>
            <a:r>
              <a:rPr lang="en-US" altLang="en-US" sz="2200" dirty="0"/>
              <a:t> mod PASV</a:t>
            </a:r>
            <a:br>
              <a:rPr lang="en-US" altLang="en-US" sz="2200" dirty="0"/>
            </a:br>
            <a:r>
              <a:rPr lang="en-US" altLang="en-US" sz="2200" dirty="0"/>
              <a:t>(EPSV </a:t>
            </a:r>
            <a:r>
              <a:rPr lang="en-US" altLang="en-US" sz="2200" dirty="0" err="1"/>
              <a:t>în</a:t>
            </a:r>
            <a:r>
              <a:rPr lang="en-US" altLang="en-US" sz="2200" dirty="0"/>
              <a:t> IPv6);</a:t>
            </a:r>
          </a:p>
          <a:p>
            <a:pPr marL="457200" indent="-457200">
              <a:buFont typeface="+mj-lt"/>
              <a:buAutoNum type="arabicPeriod"/>
            </a:pPr>
            <a:r>
              <a:rPr lang="en-US" altLang="en-US" sz="2200" dirty="0" err="1"/>
              <a:t>Setăm</a:t>
            </a:r>
            <a:r>
              <a:rPr lang="en-US" altLang="en-US" sz="2200" dirty="0"/>
              <a:t> PORT </a:t>
            </a:r>
            <a:r>
              <a:rPr lang="en-US" altLang="en-US" sz="2200" dirty="0" err="1"/>
              <a:t>în</a:t>
            </a:r>
            <a:r>
              <a:rPr lang="en-US" altLang="en-US" sz="2200" dirty="0"/>
              <a:t> </a:t>
            </a:r>
            <a:r>
              <a:rPr lang="en-US" altLang="en-US" sz="2200" dirty="0" err="1"/>
              <a:t>sursă</a:t>
            </a:r>
            <a:r>
              <a:rPr lang="en-US" altLang="en-US" sz="2200" dirty="0"/>
              <a:t> </a:t>
            </a:r>
            <a:r>
              <a:rPr lang="en-US" altLang="en-US" sz="2200" dirty="0" err="1"/>
              <a:t>către</a:t>
            </a:r>
            <a:r>
              <a:rPr lang="en-US" altLang="en-US" sz="2200" dirty="0"/>
              <a:t> </a:t>
            </a:r>
            <a:r>
              <a:rPr lang="en-US" altLang="en-US" sz="2200" dirty="0" err="1"/>
              <a:t>destinație</a:t>
            </a:r>
            <a:br>
              <a:rPr lang="en-US" altLang="en-US" sz="2200" dirty="0"/>
            </a:br>
            <a:r>
              <a:rPr lang="en-US" altLang="en-US" sz="2200" dirty="0"/>
              <a:t>(EPRT |2|::1|</a:t>
            </a:r>
            <a:r>
              <a:rPr lang="en-US" altLang="en-US" sz="2200" i="1" dirty="0"/>
              <a:t>port</a:t>
            </a:r>
            <a:r>
              <a:rPr lang="en-US" altLang="en-US" sz="2200" dirty="0"/>
              <a:t>| </a:t>
            </a:r>
            <a:r>
              <a:rPr lang="en-US" altLang="en-US" sz="2200" dirty="0" err="1"/>
              <a:t>în</a:t>
            </a:r>
            <a:r>
              <a:rPr lang="en-US" altLang="en-US" sz="2200" dirty="0"/>
              <a:t> IPv6);</a:t>
            </a:r>
          </a:p>
          <a:p>
            <a:pPr marL="457200" indent="-457200">
              <a:buFont typeface="+mj-lt"/>
              <a:buAutoNum type="arabicPeriod"/>
            </a:pPr>
            <a:r>
              <a:rPr lang="en-US" altLang="en-US" sz="2200" dirty="0" err="1"/>
              <a:t>Anunțăm</a:t>
            </a:r>
            <a:r>
              <a:rPr lang="en-US" altLang="en-US" sz="2200" dirty="0"/>
              <a:t> </a:t>
            </a:r>
            <a:r>
              <a:rPr lang="en-US" altLang="en-US" sz="2200" dirty="0" err="1"/>
              <a:t>destinația</a:t>
            </a:r>
            <a:r>
              <a:rPr lang="en-US" altLang="en-US" sz="2200" dirty="0"/>
              <a:t> </a:t>
            </a:r>
            <a:r>
              <a:rPr lang="en-US" altLang="en-US" sz="2200" dirty="0" err="1"/>
              <a:t>că</a:t>
            </a:r>
            <a:r>
              <a:rPr lang="en-US" altLang="en-US" sz="2200" dirty="0"/>
              <a:t> </a:t>
            </a:r>
            <a:r>
              <a:rPr lang="en-US" altLang="en-US" sz="2200" dirty="0" err="1"/>
              <a:t>facem</a:t>
            </a:r>
            <a:r>
              <a:rPr lang="en-US" altLang="en-US" sz="2200" dirty="0"/>
              <a:t> STOR;</a:t>
            </a:r>
          </a:p>
          <a:p>
            <a:pPr marL="457200" indent="-457200">
              <a:buFont typeface="+mj-lt"/>
              <a:buAutoNum type="arabicPeriod"/>
            </a:pPr>
            <a:r>
              <a:rPr lang="en-US" altLang="en-US" sz="2200" dirty="0" err="1"/>
              <a:t>Descărcăm</a:t>
            </a:r>
            <a:r>
              <a:rPr lang="en-US" altLang="en-US" sz="2200" dirty="0"/>
              <a:t> de la </a:t>
            </a:r>
            <a:r>
              <a:rPr lang="en-US" altLang="en-US" sz="2200" dirty="0" err="1"/>
              <a:t>sursă</a:t>
            </a:r>
            <a:r>
              <a:rPr lang="en-US" altLang="en-US" sz="2200" dirty="0"/>
              <a:t> cu RETR;</a:t>
            </a:r>
          </a:p>
          <a:p>
            <a:pPr marL="457200" indent="-457200">
              <a:buFont typeface="+mj-lt"/>
              <a:buAutoNum type="arabicPeriod"/>
            </a:pPr>
            <a:r>
              <a:rPr lang="en-US" altLang="en-US" sz="2200" dirty="0" err="1"/>
              <a:t>Fișierul</a:t>
            </a:r>
            <a:r>
              <a:rPr lang="en-US" altLang="en-US" sz="2200" dirty="0"/>
              <a:t> </a:t>
            </a:r>
            <a:r>
              <a:rPr lang="en-US" altLang="en-US" sz="2200" dirty="0" err="1"/>
              <a:t>ajunge</a:t>
            </a:r>
            <a:r>
              <a:rPr lang="en-US" altLang="en-US" sz="2200" dirty="0"/>
              <a:t> la </a:t>
            </a:r>
            <a:r>
              <a:rPr lang="en-US" altLang="en-US" sz="2200" dirty="0" err="1"/>
              <a:t>destinație</a:t>
            </a:r>
            <a:r>
              <a:rPr lang="en-US" altLang="en-US" sz="2200" dirty="0"/>
              <a:t>.</a:t>
            </a:r>
          </a:p>
        </p:txBody>
      </p:sp>
      <p:pic>
        <p:nvPicPr>
          <p:cNvPr id="6" name="Picture 5">
            <a:extLst>
              <a:ext uri="{FF2B5EF4-FFF2-40B4-BE49-F238E27FC236}">
                <a16:creationId xmlns:a16="http://schemas.microsoft.com/office/drawing/2014/main" id="{C1880694-0C6F-EAB9-0B85-3EF656AC0B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072" y="2916243"/>
            <a:ext cx="4260714" cy="2351162"/>
          </a:xfrm>
          <a:prstGeom prst="rect">
            <a:avLst/>
          </a:prstGeom>
          <a:ln>
            <a:noFill/>
          </a:ln>
          <a:effectLst>
            <a:outerShdw blurRad="292100" dist="139700" dir="2700000" algn="tl" rotWithShape="0">
              <a:srgbClr val="333333">
                <a:alpha val="65000"/>
              </a:srgbClr>
            </a:outerShdw>
          </a:effectLst>
        </p:spPr>
      </p:pic>
      <p:pic>
        <p:nvPicPr>
          <p:cNvPr id="3" name="Picture 2" descr="Demo">
            <a:extLst>
              <a:ext uri="{FF2B5EF4-FFF2-40B4-BE49-F238E27FC236}">
                <a16:creationId xmlns:a16="http://schemas.microsoft.com/office/drawing/2014/main" id="{B349766E-793B-E0FE-E74B-52BD62FEC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2538" y="4699362"/>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Demo: FXP</a:t>
            </a:r>
            <a:endParaRPr lang="en-US" dirty="0"/>
          </a:p>
        </p:txBody>
      </p:sp>
      <p:pic>
        <p:nvPicPr>
          <p:cNvPr id="4" name="Picture 3">
            <a:extLst>
              <a:ext uri="{FF2B5EF4-FFF2-40B4-BE49-F238E27FC236}">
                <a16:creationId xmlns:a16="http://schemas.microsoft.com/office/drawing/2014/main" id="{02635B5A-BC09-3A3A-04B7-B8092C3E0B21}"/>
              </a:ext>
            </a:extLst>
          </p:cNvPr>
          <p:cNvPicPr>
            <a:picLocks noChangeAspect="1"/>
          </p:cNvPicPr>
          <p:nvPr/>
        </p:nvPicPr>
        <p:blipFill>
          <a:blip r:embed="rId3"/>
          <a:stretch>
            <a:fillRect/>
          </a:stretch>
        </p:blipFill>
        <p:spPr>
          <a:xfrm>
            <a:off x="115199" y="1763735"/>
            <a:ext cx="7525926" cy="4987771"/>
          </a:xfrm>
          <a:prstGeom prst="rect">
            <a:avLst/>
          </a:prstGeom>
          <a:ln w="12700">
            <a:miter lim="400000"/>
          </a:ln>
          <a:effectLst>
            <a:outerShdw blurRad="190500" dist="12700" dir="5400000" rotWithShape="0">
              <a:srgbClr val="000000">
                <a:alpha val="75000"/>
              </a:srgbClr>
            </a:outerShdw>
          </a:effectLst>
        </p:spPr>
      </p:pic>
      <p:pic>
        <p:nvPicPr>
          <p:cNvPr id="9" name="Picture 8">
            <a:extLst>
              <a:ext uri="{FF2B5EF4-FFF2-40B4-BE49-F238E27FC236}">
                <a16:creationId xmlns:a16="http://schemas.microsoft.com/office/drawing/2014/main" id="{F2AB50C2-B332-9843-7C2B-0A4457DA8367}"/>
              </a:ext>
            </a:extLst>
          </p:cNvPr>
          <p:cNvPicPr>
            <a:picLocks noChangeAspect="1"/>
          </p:cNvPicPr>
          <p:nvPr/>
        </p:nvPicPr>
        <p:blipFill>
          <a:blip r:embed="rId4"/>
          <a:stretch>
            <a:fillRect/>
          </a:stretch>
        </p:blipFill>
        <p:spPr>
          <a:xfrm>
            <a:off x="7100935" y="943676"/>
            <a:ext cx="4975866" cy="2688043"/>
          </a:xfrm>
          <a:prstGeom prst="rect">
            <a:avLst/>
          </a:prstGeom>
          <a:ln w="12700">
            <a:miter lim="400000"/>
          </a:ln>
          <a:effectLst>
            <a:outerShdw blurRad="190500" dist="12700" dir="5400000" rotWithShape="0">
              <a:srgbClr val="000000">
                <a:alpha val="75000"/>
              </a:srgbClr>
            </a:outerShdw>
          </a:effectLst>
        </p:spPr>
      </p:pic>
      <p:pic>
        <p:nvPicPr>
          <p:cNvPr id="11" name="Picture 10">
            <a:extLst>
              <a:ext uri="{FF2B5EF4-FFF2-40B4-BE49-F238E27FC236}">
                <a16:creationId xmlns:a16="http://schemas.microsoft.com/office/drawing/2014/main" id="{4C4F5FA1-719F-8281-7456-9AA5ADD573BD}"/>
              </a:ext>
            </a:extLst>
          </p:cNvPr>
          <p:cNvPicPr>
            <a:picLocks noChangeAspect="1"/>
          </p:cNvPicPr>
          <p:nvPr/>
        </p:nvPicPr>
        <p:blipFill>
          <a:blip r:embed="rId5"/>
          <a:stretch>
            <a:fillRect/>
          </a:stretch>
        </p:blipFill>
        <p:spPr>
          <a:xfrm>
            <a:off x="7100935" y="4053933"/>
            <a:ext cx="4975866" cy="2645850"/>
          </a:xfrm>
          <a:prstGeom prst="rect">
            <a:avLst/>
          </a:prstGeom>
          <a:ln w="12700">
            <a:miter lim="400000"/>
          </a:ln>
          <a:effectLst>
            <a:outerShdw blurRad="190500" dist="12700" dir="5400000" rotWithShape="0">
              <a:srgbClr val="000000">
                <a:alpha val="75000"/>
              </a:srgbClr>
            </a:outerShdw>
          </a:effectLst>
        </p:spPr>
      </p:pic>
      <p:sp>
        <p:nvSpPr>
          <p:cNvPr id="12" name="Rectangle 11">
            <a:extLst>
              <a:ext uri="{FF2B5EF4-FFF2-40B4-BE49-F238E27FC236}">
                <a16:creationId xmlns:a16="http://schemas.microsoft.com/office/drawing/2014/main" id="{4C59031D-8EFA-6407-68EA-285FFEE346A7}"/>
              </a:ext>
            </a:extLst>
          </p:cNvPr>
          <p:cNvSpPr/>
          <p:nvPr/>
        </p:nvSpPr>
        <p:spPr>
          <a:xfrm>
            <a:off x="4620639" y="1498799"/>
            <a:ext cx="2365098" cy="1325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t>USER admin</a:t>
            </a:r>
          </a:p>
          <a:p>
            <a:r>
              <a:rPr lang="en-US" dirty="0"/>
              <a:t>PASS </a:t>
            </a:r>
            <a:r>
              <a:rPr lang="en-US" dirty="0" err="1"/>
              <a:t>szervusz</a:t>
            </a:r>
            <a:endParaRPr lang="en-US" dirty="0"/>
          </a:p>
          <a:p>
            <a:r>
              <a:rPr lang="en-US" dirty="0"/>
              <a:t>PORT 127,0,0,1,195,22</a:t>
            </a:r>
          </a:p>
          <a:p>
            <a:r>
              <a:rPr lang="en-US" dirty="0"/>
              <a:t>(EPRT |2|::1|22|)</a:t>
            </a:r>
          </a:p>
          <a:p>
            <a:r>
              <a:rPr lang="en-US" dirty="0"/>
              <a:t>RETR vote.txt</a:t>
            </a:r>
          </a:p>
        </p:txBody>
      </p:sp>
      <p:sp>
        <p:nvSpPr>
          <p:cNvPr id="13" name="Rectangle 12">
            <a:extLst>
              <a:ext uri="{FF2B5EF4-FFF2-40B4-BE49-F238E27FC236}">
                <a16:creationId xmlns:a16="http://schemas.microsoft.com/office/drawing/2014/main" id="{FFC8F193-B330-78D6-D0F5-807B71297A65}"/>
              </a:ext>
            </a:extLst>
          </p:cNvPr>
          <p:cNvSpPr/>
          <p:nvPr/>
        </p:nvSpPr>
        <p:spPr>
          <a:xfrm>
            <a:off x="4939653" y="4572237"/>
            <a:ext cx="2046083" cy="14209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t>USER admin</a:t>
            </a:r>
          </a:p>
          <a:p>
            <a:r>
              <a:rPr lang="en-US" dirty="0"/>
              <a:t>PASS </a:t>
            </a:r>
            <a:r>
              <a:rPr lang="en-US" dirty="0" err="1"/>
              <a:t>szervusz</a:t>
            </a:r>
            <a:endParaRPr lang="en-US" dirty="0"/>
          </a:p>
          <a:p>
            <a:r>
              <a:rPr lang="en-US" dirty="0"/>
              <a:t>PASV</a:t>
            </a:r>
          </a:p>
          <a:p>
            <a:r>
              <a:rPr lang="en-US" dirty="0"/>
              <a:t>(EPSV)</a:t>
            </a:r>
          </a:p>
          <a:p>
            <a:r>
              <a:rPr lang="en-US" dirty="0"/>
              <a:t>STOR vote.txt</a:t>
            </a:r>
          </a:p>
        </p:txBody>
      </p:sp>
      <p:sp>
        <p:nvSpPr>
          <p:cNvPr id="14" name="Arrow: Down 13">
            <a:extLst>
              <a:ext uri="{FF2B5EF4-FFF2-40B4-BE49-F238E27FC236}">
                <a16:creationId xmlns:a16="http://schemas.microsoft.com/office/drawing/2014/main" id="{86CC1A70-70A7-AE25-1154-103A5639E4C1}"/>
              </a:ext>
            </a:extLst>
          </p:cNvPr>
          <p:cNvSpPr/>
          <p:nvPr/>
        </p:nvSpPr>
        <p:spPr>
          <a:xfrm>
            <a:off x="5745411" y="2915216"/>
            <a:ext cx="434566" cy="1620570"/>
          </a:xfrm>
          <a:prstGeom prst="downArrow">
            <a:avLst/>
          </a:prstGeom>
          <a:noFill/>
          <a:ln>
            <a:solidFill>
              <a:schemeClr val="accent4"/>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5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0"/>
                            </p:stCondLst>
                            <p:childTnLst>
                              <p:par>
                                <p:cTn id="28" presetID="53" presetClass="entr" presetSubtype="16"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Clienți</a:t>
            </a:r>
            <a:r>
              <a:rPr lang="en-US" altLang="en-US" dirty="0"/>
              <a:t> FTP</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5539"/>
            <a:ext cx="11819684" cy="5082461"/>
          </a:xfrm>
        </p:spPr>
        <p:txBody>
          <a:bodyPr>
            <a:noAutofit/>
          </a:bodyPr>
          <a:lstStyle/>
          <a:p>
            <a:r>
              <a:rPr lang="en-US" altLang="en-US" sz="2400" dirty="0" err="1"/>
              <a:t>Majoritatea</a:t>
            </a:r>
            <a:r>
              <a:rPr lang="en-US" altLang="en-US" sz="2400" dirty="0"/>
              <a:t> </a:t>
            </a:r>
            <a:r>
              <a:rPr lang="en-US" altLang="en-US" sz="2400" dirty="0" err="1"/>
              <a:t>browserelor</a:t>
            </a:r>
            <a:r>
              <a:rPr lang="en-US" altLang="en-US" sz="2400" dirty="0"/>
              <a:t> web sunt </a:t>
            </a:r>
            <a:r>
              <a:rPr lang="en-US" altLang="en-US" sz="2400" dirty="0" err="1"/>
              <a:t>clienți</a:t>
            </a:r>
            <a:r>
              <a:rPr lang="en-US" altLang="en-US" sz="2400" dirty="0"/>
              <a:t> FTP cu </a:t>
            </a:r>
            <a:r>
              <a:rPr lang="en-US" altLang="en-US" sz="2400" dirty="0" err="1"/>
              <a:t>drepturi</a:t>
            </a:r>
            <a:r>
              <a:rPr lang="en-US" altLang="en-US" sz="2400" dirty="0"/>
              <a:t> </a:t>
            </a:r>
            <a:r>
              <a:rPr lang="en-US" altLang="en-US" sz="2400" dirty="0" err="1"/>
              <a:t>depline</a:t>
            </a:r>
            <a:r>
              <a:rPr lang="en-US" altLang="en-US" sz="2400" dirty="0"/>
              <a:t>, care permit </a:t>
            </a:r>
            <a:r>
              <a:rPr lang="en-US" altLang="en-US" sz="2400" dirty="0" err="1"/>
              <a:t>obținerea</a:t>
            </a:r>
            <a:r>
              <a:rPr lang="en-US" altLang="en-US" sz="2400" dirty="0"/>
              <a:t> </a:t>
            </a:r>
            <a:r>
              <a:rPr lang="en-US" altLang="en-US" sz="2400" dirty="0" err="1"/>
              <a:t>și</a:t>
            </a:r>
            <a:r>
              <a:rPr lang="en-US" altLang="en-US" sz="2400" dirty="0"/>
              <a:t> </a:t>
            </a:r>
            <a:r>
              <a:rPr lang="en-US" altLang="en-US" sz="2400" dirty="0" err="1"/>
              <a:t>punerea</a:t>
            </a:r>
            <a:r>
              <a:rPr lang="en-US" altLang="en-US" sz="2400" dirty="0"/>
              <a:t> </a:t>
            </a:r>
            <a:r>
              <a:rPr lang="en-US" altLang="en-US" sz="2400" dirty="0" err="1"/>
              <a:t>fișierelor</a:t>
            </a:r>
            <a:r>
              <a:rPr lang="en-US" altLang="en-US" sz="2400" dirty="0"/>
              <a:t> din / </a:t>
            </a:r>
            <a:r>
              <a:rPr lang="en-US" altLang="en-US" sz="2400" dirty="0" err="1"/>
              <a:t>către</a:t>
            </a:r>
            <a:r>
              <a:rPr lang="en-US" altLang="en-US" sz="2400" dirty="0"/>
              <a:t> server cu </a:t>
            </a:r>
            <a:r>
              <a:rPr lang="en-US" altLang="en-US" sz="2400" dirty="0" err="1"/>
              <a:t>protocolul</a:t>
            </a:r>
            <a:r>
              <a:rPr lang="en-US" altLang="en-US" sz="2400" dirty="0"/>
              <a:t> FTP;</a:t>
            </a:r>
          </a:p>
          <a:p>
            <a:r>
              <a:rPr lang="en-US" altLang="en-US" sz="2400" dirty="0" err="1"/>
              <a:t>Browserul</a:t>
            </a:r>
            <a:r>
              <a:rPr lang="en-US" altLang="en-US" sz="2400" dirty="0"/>
              <a:t> web poate fi </a:t>
            </a:r>
            <a:r>
              <a:rPr lang="en-US" altLang="en-US" sz="2400" dirty="0" err="1"/>
              <a:t>folosit</a:t>
            </a:r>
            <a:r>
              <a:rPr lang="en-US" altLang="en-US" sz="2400" dirty="0"/>
              <a:t> ca front-end FTP (</a:t>
            </a:r>
            <a:r>
              <a:rPr lang="en-US" altLang="en-US" sz="2400" dirty="0" err="1"/>
              <a:t>browserul</a:t>
            </a:r>
            <a:r>
              <a:rPr lang="en-US" altLang="en-US" sz="2400" dirty="0"/>
              <a:t> web </a:t>
            </a:r>
            <a:r>
              <a:rPr lang="en-US" altLang="en-US" sz="2400" dirty="0" err="1"/>
              <a:t>rulează</a:t>
            </a:r>
            <a:r>
              <a:rPr lang="en-US" altLang="en-US" sz="2400" dirty="0"/>
              <a:t> schema / </a:t>
            </a:r>
            <a:r>
              <a:rPr lang="en-US" altLang="en-US" sz="2400" dirty="0" err="1"/>
              <a:t>protocolul</a:t>
            </a:r>
            <a:r>
              <a:rPr lang="en-US" altLang="en-US" sz="2400" dirty="0"/>
              <a:t> ftp):</a:t>
            </a:r>
          </a:p>
          <a:p>
            <a:pPr lvl="1"/>
            <a:r>
              <a:rPr lang="en-US" altLang="en-US" sz="2200" dirty="0"/>
              <a:t>ftp://user:password@host:port/path</a:t>
            </a:r>
          </a:p>
          <a:p>
            <a:r>
              <a:rPr lang="en-US" altLang="en-US" sz="2400" dirty="0" err="1"/>
              <a:t>Instrumente</a:t>
            </a:r>
            <a:r>
              <a:rPr lang="en-US" altLang="en-US" sz="2400" dirty="0"/>
              <a:t> pentru </a:t>
            </a:r>
            <a:r>
              <a:rPr lang="en-US" altLang="en-US" sz="2400" dirty="0" err="1"/>
              <a:t>linia</a:t>
            </a:r>
            <a:r>
              <a:rPr lang="en-US" altLang="en-US" sz="2400" dirty="0"/>
              <a:t> de </a:t>
            </a:r>
            <a:r>
              <a:rPr lang="en-US" altLang="en-US" sz="2400" dirty="0" err="1"/>
              <a:t>comandă</a:t>
            </a:r>
            <a:r>
              <a:rPr lang="en-US" altLang="en-US" sz="2400" dirty="0"/>
              <a:t>;</a:t>
            </a:r>
          </a:p>
          <a:p>
            <a:r>
              <a:rPr lang="en-US" altLang="en-US" sz="2400" dirty="0" err="1"/>
              <a:t>Clienții</a:t>
            </a:r>
            <a:r>
              <a:rPr lang="en-US" altLang="en-US" sz="2400" dirty="0"/>
              <a:t> FTP cu </a:t>
            </a:r>
            <a:r>
              <a:rPr lang="en-US" altLang="en-US" sz="2400" dirty="0" err="1"/>
              <a:t>interfață</a:t>
            </a:r>
            <a:r>
              <a:rPr lang="en-US" altLang="en-US" sz="2400" dirty="0"/>
              <a:t> </a:t>
            </a:r>
            <a:r>
              <a:rPr lang="en-US" altLang="en-US" sz="2400" dirty="0" err="1"/>
              <a:t>grafică</a:t>
            </a:r>
            <a:r>
              <a:rPr lang="en-US" altLang="en-US" sz="2400" dirty="0"/>
              <a:t> sunt </a:t>
            </a:r>
            <a:r>
              <a:rPr lang="en-US" altLang="en-US" sz="2400" dirty="0" err="1"/>
              <a:t>capabili</a:t>
            </a:r>
            <a:r>
              <a:rPr lang="en-US" altLang="en-US" sz="2400" dirty="0"/>
              <a:t> </a:t>
            </a:r>
            <a:r>
              <a:rPr lang="en-US" altLang="en-US" sz="2400" dirty="0" err="1"/>
              <a:t>să</a:t>
            </a:r>
            <a:r>
              <a:rPr lang="en-US" altLang="en-US" sz="2400" dirty="0"/>
              <a:t> </a:t>
            </a:r>
            <a:r>
              <a:rPr lang="en-US" altLang="en-US" sz="2400" dirty="0" err="1"/>
              <a:t>reia</a:t>
            </a:r>
            <a:r>
              <a:rPr lang="en-US" altLang="en-US" sz="2400" dirty="0"/>
              <a:t> un transfer FTP </a:t>
            </a:r>
            <a:r>
              <a:rPr lang="en-US" altLang="en-US" sz="2400" dirty="0" err="1"/>
              <a:t>în</a:t>
            </a:r>
            <a:r>
              <a:rPr lang="en-US" altLang="en-US" sz="2400" dirty="0"/>
              <a:t> </a:t>
            </a:r>
            <a:r>
              <a:rPr lang="en-US" altLang="en-US" sz="2400" dirty="0" err="1"/>
              <a:t>caz</a:t>
            </a:r>
            <a:r>
              <a:rPr lang="en-US" altLang="en-US" sz="2400" dirty="0"/>
              <a:t> de </a:t>
            </a:r>
            <a:r>
              <a:rPr lang="en-US" altLang="en-US" sz="2400" dirty="0" err="1"/>
              <a:t>eșec</a:t>
            </a:r>
            <a:r>
              <a:rPr lang="en-US" altLang="en-US" sz="2400" dirty="0"/>
              <a:t> al </a:t>
            </a:r>
            <a:r>
              <a:rPr lang="en-US" altLang="en-US" sz="2400" dirty="0" err="1"/>
              <a:t>transferului</a:t>
            </a:r>
            <a:r>
              <a:rPr lang="en-US" altLang="en-US" sz="2400" dirty="0"/>
              <a:t>. </a:t>
            </a:r>
            <a:r>
              <a:rPr lang="en-US" altLang="en-US" sz="2400" dirty="0" err="1"/>
              <a:t>Acest</a:t>
            </a:r>
            <a:r>
              <a:rPr lang="en-US" altLang="en-US" sz="2400" dirty="0"/>
              <a:t> </a:t>
            </a:r>
            <a:r>
              <a:rPr lang="en-US" altLang="en-US" sz="2400" dirty="0" err="1"/>
              <a:t>lucru</a:t>
            </a:r>
            <a:r>
              <a:rPr lang="en-US" altLang="en-US" sz="2400" dirty="0"/>
              <a:t> </a:t>
            </a:r>
            <a:r>
              <a:rPr lang="en-US" altLang="en-US" sz="2400" dirty="0" err="1"/>
              <a:t>este</a:t>
            </a:r>
            <a:r>
              <a:rPr lang="en-US" altLang="en-US" sz="2400" dirty="0"/>
              <a:t> util </a:t>
            </a:r>
            <a:r>
              <a:rPr lang="en-US" altLang="en-US" sz="2400" dirty="0" err="1"/>
              <a:t>în</a:t>
            </a:r>
            <a:r>
              <a:rPr lang="en-US" altLang="en-US" sz="2400" dirty="0"/>
              <a:t> special pentru </a:t>
            </a:r>
            <a:r>
              <a:rPr lang="en-US" altLang="en-US" sz="2400" dirty="0" err="1"/>
              <a:t>fișierele</a:t>
            </a:r>
            <a:r>
              <a:rPr lang="en-US" altLang="en-US" sz="2400" dirty="0"/>
              <a:t> </a:t>
            </a:r>
            <a:r>
              <a:rPr lang="en-US" altLang="en-US" sz="2400" dirty="0" err="1"/>
              <a:t>mari</a:t>
            </a:r>
            <a:r>
              <a:rPr lang="en-US" altLang="en-US" sz="2400" dirty="0"/>
              <a:t>:</a:t>
            </a:r>
          </a:p>
          <a:p>
            <a:pPr lvl="1"/>
            <a:r>
              <a:rPr lang="en-US" altLang="en-US" sz="2200" dirty="0"/>
              <a:t>WinSCP (</a:t>
            </a:r>
            <a:r>
              <a:rPr lang="en-US" altLang="en-US" sz="2200" dirty="0">
                <a:hlinkClick r:id="rId3"/>
              </a:rPr>
              <a:t>https://winscp.net</a:t>
            </a:r>
            <a:r>
              <a:rPr lang="en-US" altLang="en-US" sz="2200" dirty="0"/>
              <a:t>);</a:t>
            </a:r>
          </a:p>
          <a:p>
            <a:pPr lvl="1"/>
            <a:r>
              <a:rPr lang="en-US" altLang="en-US" sz="2200" dirty="0"/>
              <a:t>FileZilla (</a:t>
            </a:r>
            <a:r>
              <a:rPr lang="en-US" altLang="en-US" sz="2200" dirty="0">
                <a:hlinkClick r:id="rId4"/>
              </a:rPr>
              <a:t>https://filezilla-project.org</a:t>
            </a:r>
            <a:r>
              <a:rPr lang="en-US" altLang="en-US" sz="2200" dirty="0"/>
              <a:t>);</a:t>
            </a:r>
          </a:p>
          <a:p>
            <a:pPr lvl="1"/>
            <a:r>
              <a:rPr lang="en-US" altLang="en-US" sz="2200" dirty="0" err="1"/>
              <a:t>Cyberduck</a:t>
            </a:r>
            <a:r>
              <a:rPr lang="en-US" altLang="en-US" sz="2200" dirty="0"/>
              <a:t> (</a:t>
            </a:r>
            <a:r>
              <a:rPr lang="en-US" altLang="en-US" sz="2200" dirty="0">
                <a:hlinkClick r:id="rId5"/>
              </a:rPr>
              <a:t>https://cyberduck.io</a:t>
            </a:r>
            <a:r>
              <a:rPr lang="en-US" altLang="en-US" sz="2200" dirty="0"/>
              <a:t>);</a:t>
            </a:r>
          </a:p>
          <a:p>
            <a:pPr lvl="1"/>
            <a:r>
              <a:rPr lang="en-US" altLang="en-US" sz="2200" dirty="0" err="1"/>
              <a:t>FireFTP</a:t>
            </a:r>
            <a:r>
              <a:rPr lang="en-US" altLang="en-US" sz="2200" dirty="0"/>
              <a:t> (</a:t>
            </a:r>
            <a:r>
              <a:rPr lang="en-US" altLang="en-US" sz="2200" dirty="0">
                <a:hlinkClick r:id="rId6"/>
              </a:rPr>
              <a:t>http://fireftp.net</a:t>
            </a:r>
            <a:r>
              <a:rPr lang="en-US" altLang="en-US" sz="2200" dirty="0"/>
              <a:t>);</a:t>
            </a:r>
          </a:p>
          <a:p>
            <a:pPr lvl="1"/>
            <a:r>
              <a:rPr lang="en-US" altLang="en-US" sz="2200" dirty="0"/>
              <a:t>Classic FTP (</a:t>
            </a:r>
            <a:r>
              <a:rPr lang="en-US" altLang="en-US" sz="2200" dirty="0">
                <a:hlinkClick r:id="rId7"/>
              </a:rPr>
              <a:t>http://www.nchsoftware.com/classic</a:t>
            </a:r>
            <a:r>
              <a:rPr lang="en-US" altLang="en-US" sz="2200" dirty="0"/>
              <a:t>).</a:t>
            </a:r>
          </a:p>
        </p:txBody>
      </p:sp>
      <p:pic>
        <p:nvPicPr>
          <p:cNvPr id="9" name="Image" descr="Image">
            <a:extLst>
              <a:ext uri="{FF2B5EF4-FFF2-40B4-BE49-F238E27FC236}">
                <a16:creationId xmlns:a16="http://schemas.microsoft.com/office/drawing/2014/main" id="{8F511680-C7AB-D113-98ED-A95D090D9620}"/>
              </a:ext>
            </a:extLst>
          </p:cNvPr>
          <p:cNvPicPr>
            <a:picLocks noChangeAspect="1"/>
          </p:cNvPicPr>
          <p:nvPr/>
        </p:nvPicPr>
        <p:blipFill>
          <a:blip r:embed="rId8"/>
          <a:stretch>
            <a:fillRect/>
          </a:stretch>
        </p:blipFill>
        <p:spPr>
          <a:xfrm>
            <a:off x="6394186" y="5058381"/>
            <a:ext cx="1180545" cy="1180544"/>
          </a:xfrm>
          <a:prstGeom prst="rect">
            <a:avLst/>
          </a:prstGeom>
          <a:ln w="12700">
            <a:miter lim="400000"/>
          </a:ln>
          <a:effectLst>
            <a:outerShdw blurRad="50800" dist="38100" dir="5400000" algn="t" rotWithShape="0">
              <a:prstClr val="black">
                <a:alpha val="40000"/>
              </a:prstClr>
            </a:outerShdw>
          </a:effectLst>
        </p:spPr>
      </p:pic>
      <p:pic>
        <p:nvPicPr>
          <p:cNvPr id="10" name="Image" descr="Image">
            <a:extLst>
              <a:ext uri="{FF2B5EF4-FFF2-40B4-BE49-F238E27FC236}">
                <a16:creationId xmlns:a16="http://schemas.microsoft.com/office/drawing/2014/main" id="{B7B17F69-FF4B-4FED-312A-6BA686DB4253}"/>
              </a:ext>
            </a:extLst>
          </p:cNvPr>
          <p:cNvPicPr>
            <a:picLocks noChangeAspect="1"/>
          </p:cNvPicPr>
          <p:nvPr/>
        </p:nvPicPr>
        <p:blipFill>
          <a:blip r:embed="rId9"/>
          <a:stretch>
            <a:fillRect/>
          </a:stretch>
        </p:blipFill>
        <p:spPr>
          <a:xfrm>
            <a:off x="7643840" y="5058379"/>
            <a:ext cx="1180546" cy="1180546"/>
          </a:xfrm>
          <a:prstGeom prst="rect">
            <a:avLst/>
          </a:prstGeom>
          <a:ln w="12700">
            <a:miter lim="400000"/>
          </a:ln>
          <a:effectLst>
            <a:outerShdw blurRad="50800" dist="38100" dir="5400000" algn="t" rotWithShape="0">
              <a:prstClr val="black">
                <a:alpha val="40000"/>
              </a:prstClr>
            </a:outerShdw>
          </a:effectLst>
        </p:spPr>
      </p:pic>
      <p:pic>
        <p:nvPicPr>
          <p:cNvPr id="11" name="Image" descr="Image">
            <a:extLst>
              <a:ext uri="{FF2B5EF4-FFF2-40B4-BE49-F238E27FC236}">
                <a16:creationId xmlns:a16="http://schemas.microsoft.com/office/drawing/2014/main" id="{D9AC2F93-8418-4153-C975-0759DA266375}"/>
              </a:ext>
            </a:extLst>
          </p:cNvPr>
          <p:cNvPicPr>
            <a:picLocks noChangeAspect="1"/>
          </p:cNvPicPr>
          <p:nvPr/>
        </p:nvPicPr>
        <p:blipFill>
          <a:blip r:embed="rId10"/>
          <a:stretch>
            <a:fillRect/>
          </a:stretch>
        </p:blipFill>
        <p:spPr>
          <a:xfrm>
            <a:off x="8756292" y="5058379"/>
            <a:ext cx="1180547" cy="1180547"/>
          </a:xfrm>
          <a:prstGeom prst="rect">
            <a:avLst/>
          </a:prstGeom>
          <a:ln w="12700">
            <a:miter lim="400000"/>
          </a:ln>
          <a:effectLst>
            <a:outerShdw blurRad="50800" dist="38100" dir="5400000" algn="t" rotWithShape="0">
              <a:prstClr val="black">
                <a:alpha val="40000"/>
              </a:prstClr>
            </a:outerShdw>
          </a:effectLst>
        </p:spPr>
      </p:pic>
      <p:pic>
        <p:nvPicPr>
          <p:cNvPr id="12" name="Image" descr="Image">
            <a:extLst>
              <a:ext uri="{FF2B5EF4-FFF2-40B4-BE49-F238E27FC236}">
                <a16:creationId xmlns:a16="http://schemas.microsoft.com/office/drawing/2014/main" id="{10589705-CB50-52B8-0536-0ED31DFFC1CE}"/>
              </a:ext>
            </a:extLst>
          </p:cNvPr>
          <p:cNvPicPr>
            <a:picLocks noChangeAspect="1"/>
          </p:cNvPicPr>
          <p:nvPr/>
        </p:nvPicPr>
        <p:blipFill>
          <a:blip r:embed="rId11"/>
          <a:stretch>
            <a:fillRect/>
          </a:stretch>
        </p:blipFill>
        <p:spPr>
          <a:xfrm>
            <a:off x="9741748" y="5058379"/>
            <a:ext cx="1180546" cy="1180546"/>
          </a:xfrm>
          <a:prstGeom prst="rect">
            <a:avLst/>
          </a:prstGeom>
          <a:ln w="12700">
            <a:miter lim="400000"/>
          </a:ln>
          <a:effectLst>
            <a:outerShdw blurRad="50800" dist="38100" dir="5400000" algn="t" rotWithShape="0">
              <a:prstClr val="black">
                <a:alpha val="40000"/>
              </a:prstClr>
            </a:outerShdw>
          </a:effectLst>
        </p:spPr>
      </p:pic>
      <p:pic>
        <p:nvPicPr>
          <p:cNvPr id="13" name="Image" descr="Image">
            <a:extLst>
              <a:ext uri="{FF2B5EF4-FFF2-40B4-BE49-F238E27FC236}">
                <a16:creationId xmlns:a16="http://schemas.microsoft.com/office/drawing/2014/main" id="{C98ECEB1-17A7-B80B-0EFB-F163A2AE477D}"/>
              </a:ext>
            </a:extLst>
          </p:cNvPr>
          <p:cNvPicPr>
            <a:picLocks noChangeAspect="1"/>
          </p:cNvPicPr>
          <p:nvPr/>
        </p:nvPicPr>
        <p:blipFill>
          <a:blip r:embed="rId12"/>
          <a:stretch>
            <a:fillRect/>
          </a:stretch>
        </p:blipFill>
        <p:spPr>
          <a:xfrm>
            <a:off x="10825297" y="5058379"/>
            <a:ext cx="1180545" cy="1180546"/>
          </a:xfrm>
          <a:prstGeom prst="rect">
            <a:avLst/>
          </a:prstGeom>
          <a:ln w="12700">
            <a:miter lim="400000"/>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74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Comanda</a:t>
            </a:r>
            <a:r>
              <a:rPr lang="en-US" altLang="en-US" dirty="0"/>
              <a:t> ftp</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678263"/>
            <a:ext cx="11819684" cy="5082461"/>
          </a:xfrm>
        </p:spPr>
        <p:txBody>
          <a:bodyPr>
            <a:noAutofit/>
          </a:bodyPr>
          <a:lstStyle/>
          <a:p>
            <a:r>
              <a:rPr lang="en-US" sz="1600" b="1" dirty="0"/>
              <a:t>get</a:t>
            </a:r>
            <a:r>
              <a:rPr lang="en-US" sz="1600" dirty="0"/>
              <a:t>: </a:t>
            </a:r>
            <a:r>
              <a:rPr lang="en-US" sz="1600" dirty="0" err="1"/>
              <a:t>transferă</a:t>
            </a:r>
            <a:r>
              <a:rPr lang="en-US" sz="1600" dirty="0"/>
              <a:t> un </a:t>
            </a:r>
            <a:r>
              <a:rPr lang="en-US" sz="1600" dirty="0" err="1"/>
              <a:t>fișier</a:t>
            </a:r>
            <a:r>
              <a:rPr lang="en-US" sz="1600" dirty="0"/>
              <a:t> de pe server pe local;</a:t>
            </a:r>
          </a:p>
          <a:p>
            <a:r>
              <a:rPr lang="en-US" sz="1600" b="1" dirty="0" err="1"/>
              <a:t>mget</a:t>
            </a:r>
            <a:r>
              <a:rPr lang="en-US" sz="1600" dirty="0"/>
              <a:t>: similar get pentru </a:t>
            </a:r>
            <a:r>
              <a:rPr lang="en-US" sz="1600" dirty="0" err="1"/>
              <a:t>mai</a:t>
            </a:r>
            <a:r>
              <a:rPr lang="en-US" sz="1600" dirty="0"/>
              <a:t> </a:t>
            </a:r>
            <a:r>
              <a:rPr lang="en-US" sz="1600" dirty="0" err="1"/>
              <a:t>multe</a:t>
            </a:r>
            <a:r>
              <a:rPr lang="en-US" sz="1600" dirty="0"/>
              <a:t> </a:t>
            </a:r>
            <a:r>
              <a:rPr lang="en-US" sz="1600" dirty="0" err="1"/>
              <a:t>fișiere</a:t>
            </a:r>
            <a:r>
              <a:rPr lang="en-US" sz="1600" dirty="0"/>
              <a:t>;</a:t>
            </a:r>
          </a:p>
          <a:p>
            <a:r>
              <a:rPr lang="en-US" sz="1600" b="1" dirty="0"/>
              <a:t>put</a:t>
            </a:r>
            <a:r>
              <a:rPr lang="en-US" sz="1600" dirty="0"/>
              <a:t>: </a:t>
            </a:r>
            <a:r>
              <a:rPr lang="en-US" sz="1600" dirty="0" err="1"/>
              <a:t>transferă</a:t>
            </a:r>
            <a:r>
              <a:rPr lang="en-US" sz="1600" dirty="0"/>
              <a:t> un </a:t>
            </a:r>
            <a:r>
              <a:rPr lang="en-US" sz="1600" dirty="0" err="1"/>
              <a:t>fișier</a:t>
            </a:r>
            <a:r>
              <a:rPr lang="en-US" sz="1600" dirty="0"/>
              <a:t> de pe local pe server;</a:t>
            </a:r>
          </a:p>
          <a:p>
            <a:r>
              <a:rPr lang="en-US" sz="1600" b="1" dirty="0" err="1"/>
              <a:t>mput</a:t>
            </a:r>
            <a:r>
              <a:rPr lang="en-US" sz="1600" dirty="0"/>
              <a:t>: similar put pentru </a:t>
            </a:r>
            <a:r>
              <a:rPr lang="en-US" sz="1600" dirty="0" err="1"/>
              <a:t>mai</a:t>
            </a:r>
            <a:r>
              <a:rPr lang="en-US" sz="1600" dirty="0"/>
              <a:t> </a:t>
            </a:r>
            <a:r>
              <a:rPr lang="en-US" sz="1600" dirty="0" err="1"/>
              <a:t>multe</a:t>
            </a:r>
            <a:r>
              <a:rPr lang="en-US" sz="1600" dirty="0"/>
              <a:t> </a:t>
            </a:r>
            <a:r>
              <a:rPr lang="en-US" sz="1600" dirty="0" err="1"/>
              <a:t>fișiere</a:t>
            </a:r>
            <a:r>
              <a:rPr lang="en-US" sz="1600" dirty="0"/>
              <a:t>;</a:t>
            </a:r>
          </a:p>
          <a:p>
            <a:r>
              <a:rPr lang="en-US" sz="1600" b="1" dirty="0"/>
              <a:t>ascii</a:t>
            </a:r>
            <a:r>
              <a:rPr lang="en-US" sz="1600" dirty="0"/>
              <a:t>: </a:t>
            </a:r>
            <a:r>
              <a:rPr lang="en-US" sz="1600" dirty="0" err="1"/>
              <a:t>setează</a:t>
            </a:r>
            <a:r>
              <a:rPr lang="en-US" sz="1600" dirty="0"/>
              <a:t> transferal </a:t>
            </a:r>
            <a:r>
              <a:rPr lang="en-US" sz="1600" dirty="0" err="1"/>
              <a:t>în</a:t>
            </a:r>
            <a:r>
              <a:rPr lang="en-US" sz="1600" dirty="0"/>
              <a:t> mod text (separator de </a:t>
            </a:r>
            <a:r>
              <a:rPr lang="en-US" sz="1600" dirty="0" err="1"/>
              <a:t>linie</a:t>
            </a:r>
            <a:r>
              <a:rPr lang="en-US" sz="1600" dirty="0"/>
              <a:t> \n);</a:t>
            </a:r>
          </a:p>
          <a:p>
            <a:r>
              <a:rPr lang="en-US" sz="1600" b="1" dirty="0"/>
              <a:t>binary</a:t>
            </a:r>
            <a:r>
              <a:rPr lang="en-US" sz="1600" dirty="0"/>
              <a:t>: </a:t>
            </a:r>
            <a:r>
              <a:rPr lang="en-US" sz="1600" dirty="0" err="1"/>
              <a:t>setează</a:t>
            </a:r>
            <a:r>
              <a:rPr lang="en-US" sz="1600" dirty="0"/>
              <a:t> transferal </a:t>
            </a:r>
            <a:r>
              <a:rPr lang="en-US" sz="1600" dirty="0" err="1"/>
              <a:t>în</a:t>
            </a:r>
            <a:r>
              <a:rPr lang="en-US" sz="1600" dirty="0"/>
              <a:t> mod </a:t>
            </a:r>
            <a:r>
              <a:rPr lang="en-US" sz="1600" dirty="0" err="1"/>
              <a:t>binar</a:t>
            </a:r>
            <a:r>
              <a:rPr lang="en-US" sz="1600" dirty="0"/>
              <a:t> (</a:t>
            </a:r>
            <a:r>
              <a:rPr lang="en-US" sz="1600" dirty="0" err="1"/>
              <a:t>fără</a:t>
            </a:r>
            <a:r>
              <a:rPr lang="en-US" sz="1600" dirty="0"/>
              <a:t> separator de </a:t>
            </a:r>
            <a:r>
              <a:rPr lang="en-US" sz="1600" dirty="0" err="1"/>
              <a:t>linie</a:t>
            </a:r>
            <a:r>
              <a:rPr lang="en-US" sz="1600" dirty="0"/>
              <a:t>);</a:t>
            </a:r>
          </a:p>
          <a:p>
            <a:r>
              <a:rPr lang="en-US" sz="1600" b="1" dirty="0"/>
              <a:t>delete</a:t>
            </a:r>
            <a:r>
              <a:rPr lang="en-US" sz="1600" dirty="0"/>
              <a:t>: </a:t>
            </a:r>
            <a:r>
              <a:rPr lang="en-US" sz="1600" dirty="0" err="1"/>
              <a:t>șterge</a:t>
            </a:r>
            <a:r>
              <a:rPr lang="en-US" sz="1600" dirty="0"/>
              <a:t> un </a:t>
            </a:r>
            <a:r>
              <a:rPr lang="en-US" sz="1600" dirty="0" err="1"/>
              <a:t>fișier</a:t>
            </a:r>
            <a:r>
              <a:rPr lang="en-US" sz="1600" dirty="0"/>
              <a:t> de pe server;</a:t>
            </a:r>
          </a:p>
          <a:p>
            <a:r>
              <a:rPr lang="en-US" sz="1600" b="1" dirty="0"/>
              <a:t>ls</a:t>
            </a:r>
            <a:r>
              <a:rPr lang="en-US" sz="1600" dirty="0"/>
              <a:t>: </a:t>
            </a:r>
            <a:r>
              <a:rPr lang="en-US" sz="1600" dirty="0" err="1"/>
              <a:t>listează</a:t>
            </a:r>
            <a:r>
              <a:rPr lang="en-US" sz="1600" dirty="0"/>
              <a:t> </a:t>
            </a:r>
            <a:r>
              <a:rPr lang="en-US" sz="1600" dirty="0" err="1"/>
              <a:t>conținutul</a:t>
            </a:r>
            <a:r>
              <a:rPr lang="en-US" sz="1600" dirty="0"/>
              <a:t> </a:t>
            </a:r>
            <a:r>
              <a:rPr lang="en-US" sz="1600" dirty="0" err="1"/>
              <a:t>directorului</a:t>
            </a:r>
            <a:r>
              <a:rPr lang="en-US" sz="1600" dirty="0"/>
              <a:t> </a:t>
            </a:r>
            <a:r>
              <a:rPr lang="en-US" sz="1600" dirty="0" err="1"/>
              <a:t>curent</a:t>
            </a:r>
            <a:r>
              <a:rPr lang="en-US" sz="1600" dirty="0"/>
              <a:t> de pe server;</a:t>
            </a:r>
          </a:p>
          <a:p>
            <a:r>
              <a:rPr lang="en-US" sz="1600" b="1" dirty="0" err="1"/>
              <a:t>mkdir</a:t>
            </a:r>
            <a:r>
              <a:rPr lang="en-US" sz="1600" dirty="0"/>
              <a:t>: </a:t>
            </a:r>
            <a:r>
              <a:rPr lang="en-US" sz="1600" dirty="0" err="1"/>
              <a:t>crează</a:t>
            </a:r>
            <a:r>
              <a:rPr lang="en-US" sz="1600" dirty="0"/>
              <a:t> un director pe server;</a:t>
            </a:r>
          </a:p>
          <a:p>
            <a:r>
              <a:rPr lang="en-US" sz="1600" b="1" dirty="0" err="1"/>
              <a:t>rmdir</a:t>
            </a:r>
            <a:r>
              <a:rPr lang="en-US" sz="1600" dirty="0"/>
              <a:t>: </a:t>
            </a:r>
            <a:r>
              <a:rPr lang="en-US" sz="1600" dirty="0" err="1"/>
              <a:t>șterge</a:t>
            </a:r>
            <a:r>
              <a:rPr lang="en-US" sz="1600" dirty="0"/>
              <a:t> un director de pe server;</a:t>
            </a:r>
          </a:p>
          <a:p>
            <a:r>
              <a:rPr lang="en-US" sz="1600" b="1" dirty="0" err="1"/>
              <a:t>pwd</a:t>
            </a:r>
            <a:r>
              <a:rPr lang="en-US" sz="1600" dirty="0"/>
              <a:t>: </a:t>
            </a:r>
            <a:r>
              <a:rPr lang="en-US" sz="1600" dirty="0" err="1"/>
              <a:t>afișează</a:t>
            </a:r>
            <a:r>
              <a:rPr lang="en-US" sz="1600" dirty="0"/>
              <a:t> </a:t>
            </a:r>
            <a:r>
              <a:rPr lang="en-US" sz="1600" dirty="0" err="1"/>
              <a:t>calea</a:t>
            </a:r>
            <a:r>
              <a:rPr lang="en-US" sz="1600" dirty="0"/>
              <a:t> </a:t>
            </a:r>
            <a:r>
              <a:rPr lang="en-US" sz="1600" dirty="0" err="1"/>
              <a:t>directorului</a:t>
            </a:r>
            <a:r>
              <a:rPr lang="en-US" sz="1600" dirty="0"/>
              <a:t> </a:t>
            </a:r>
            <a:r>
              <a:rPr lang="en-US" sz="1600" dirty="0" err="1"/>
              <a:t>curent</a:t>
            </a:r>
            <a:r>
              <a:rPr lang="en-US" sz="1600" dirty="0"/>
              <a:t> de pe server;</a:t>
            </a:r>
          </a:p>
          <a:p>
            <a:r>
              <a:rPr lang="en-US" sz="1600" b="1" dirty="0"/>
              <a:t>cd</a:t>
            </a:r>
            <a:r>
              <a:rPr lang="en-US" sz="1600" dirty="0"/>
              <a:t>: </a:t>
            </a:r>
            <a:r>
              <a:rPr lang="en-US" sz="1600" dirty="0" err="1"/>
              <a:t>schimbă</a:t>
            </a:r>
            <a:r>
              <a:rPr lang="en-US" sz="1600" dirty="0"/>
              <a:t> </a:t>
            </a:r>
            <a:r>
              <a:rPr lang="en-US" sz="1600" dirty="0" err="1"/>
              <a:t>directorul</a:t>
            </a:r>
            <a:r>
              <a:rPr lang="en-US" sz="1600" dirty="0"/>
              <a:t> </a:t>
            </a:r>
            <a:r>
              <a:rPr lang="en-US" sz="1600" dirty="0" err="1"/>
              <a:t>curent</a:t>
            </a:r>
            <a:r>
              <a:rPr lang="en-US" sz="1600" dirty="0"/>
              <a:t> de pe server;</a:t>
            </a:r>
          </a:p>
          <a:p>
            <a:r>
              <a:rPr lang="en-US" sz="1600" b="1" dirty="0"/>
              <a:t>lcd</a:t>
            </a:r>
            <a:r>
              <a:rPr lang="en-US" sz="1600" dirty="0"/>
              <a:t>: </a:t>
            </a:r>
            <a:r>
              <a:rPr lang="en-US" sz="1600" dirty="0" err="1"/>
              <a:t>schimbă</a:t>
            </a:r>
            <a:r>
              <a:rPr lang="en-US" sz="1600" dirty="0"/>
              <a:t> </a:t>
            </a:r>
            <a:r>
              <a:rPr lang="en-US" sz="1600" dirty="0" err="1"/>
              <a:t>directorul</a:t>
            </a:r>
            <a:r>
              <a:rPr lang="en-US" sz="1600" dirty="0"/>
              <a:t> </a:t>
            </a:r>
            <a:r>
              <a:rPr lang="en-US" sz="1600" dirty="0" err="1"/>
              <a:t>curent</a:t>
            </a:r>
            <a:r>
              <a:rPr lang="en-US" sz="1600" dirty="0"/>
              <a:t> de pe local;</a:t>
            </a:r>
          </a:p>
          <a:p>
            <a:r>
              <a:rPr lang="en-US" sz="1600" b="1" dirty="0"/>
              <a:t>open</a:t>
            </a:r>
            <a:r>
              <a:rPr lang="en-US" sz="1600" dirty="0"/>
              <a:t>: </a:t>
            </a:r>
            <a:r>
              <a:rPr lang="en-US" sz="1600" dirty="0" err="1"/>
              <a:t>deschide</a:t>
            </a:r>
            <a:r>
              <a:rPr lang="en-US" sz="1600" dirty="0"/>
              <a:t> </a:t>
            </a:r>
            <a:r>
              <a:rPr lang="en-US" sz="1600" dirty="0" err="1"/>
              <a:t>conexiunea</a:t>
            </a:r>
            <a:r>
              <a:rPr lang="en-US" sz="1600" dirty="0"/>
              <a:t> </a:t>
            </a:r>
            <a:r>
              <a:rPr lang="en-US" sz="1600" dirty="0" err="1"/>
              <a:t>către</a:t>
            </a:r>
            <a:r>
              <a:rPr lang="en-US" sz="1600" dirty="0"/>
              <a:t> un server la </a:t>
            </a:r>
            <a:r>
              <a:rPr lang="en-US" sz="1600" dirty="0" err="1"/>
              <a:t>distanță</a:t>
            </a:r>
            <a:r>
              <a:rPr lang="en-US" sz="1600" dirty="0"/>
              <a:t>;</a:t>
            </a:r>
          </a:p>
          <a:p>
            <a:r>
              <a:rPr lang="en-US" sz="1600" b="1" dirty="0"/>
              <a:t>quit</a:t>
            </a:r>
            <a:r>
              <a:rPr lang="en-US" sz="1600" dirty="0"/>
              <a:t> / </a:t>
            </a:r>
            <a:r>
              <a:rPr lang="en-US" sz="1600" b="1" dirty="0"/>
              <a:t>bye</a:t>
            </a:r>
            <a:r>
              <a:rPr lang="en-US" sz="1600" dirty="0"/>
              <a:t>: </a:t>
            </a:r>
            <a:r>
              <a:rPr lang="en-US" sz="1600" dirty="0" err="1"/>
              <a:t>închide</a:t>
            </a:r>
            <a:r>
              <a:rPr lang="en-US" sz="1600" dirty="0"/>
              <a:t> </a:t>
            </a:r>
            <a:r>
              <a:rPr lang="en-US" sz="1600" dirty="0" err="1"/>
              <a:t>aplicația</a:t>
            </a:r>
            <a:r>
              <a:rPr lang="en-US" sz="1600" dirty="0"/>
              <a:t>.</a:t>
            </a:r>
          </a:p>
        </p:txBody>
      </p:sp>
      <p:pic>
        <p:nvPicPr>
          <p:cNvPr id="3" name="Picture 2">
            <a:extLst>
              <a:ext uri="{FF2B5EF4-FFF2-40B4-BE49-F238E27FC236}">
                <a16:creationId xmlns:a16="http://schemas.microsoft.com/office/drawing/2014/main" id="{1CA2BCF3-6521-6DEC-C2BB-2C951910817E}"/>
              </a:ext>
            </a:extLst>
          </p:cNvPr>
          <p:cNvPicPr>
            <a:picLocks noChangeAspect="1"/>
          </p:cNvPicPr>
          <p:nvPr/>
        </p:nvPicPr>
        <p:blipFill>
          <a:blip r:embed="rId3"/>
          <a:stretch>
            <a:fillRect/>
          </a:stretch>
        </p:blipFill>
        <p:spPr>
          <a:xfrm>
            <a:off x="6954044" y="1950454"/>
            <a:ext cx="3943343" cy="199528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BFA7E1F-2814-D78C-4D86-2C3054D3CFEC}"/>
              </a:ext>
            </a:extLst>
          </p:cNvPr>
          <p:cNvPicPr>
            <a:picLocks noChangeAspect="1"/>
          </p:cNvPicPr>
          <p:nvPr/>
        </p:nvPicPr>
        <p:blipFill>
          <a:blip r:embed="rId4"/>
          <a:stretch>
            <a:fillRect/>
          </a:stretch>
        </p:blipFill>
        <p:spPr>
          <a:xfrm>
            <a:off x="6954044" y="4187067"/>
            <a:ext cx="3952682" cy="2332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481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Comparație</a:t>
            </a:r>
            <a:r>
              <a:rPr lang="en-US" altLang="en-US" dirty="0"/>
              <a:t> </a:t>
            </a:r>
            <a:r>
              <a:rPr lang="en-US" altLang="en-US" dirty="0" err="1"/>
              <a:t>între</a:t>
            </a:r>
            <a:r>
              <a:rPr lang="en-US" altLang="en-US" dirty="0"/>
              <a:t> FTP </a:t>
            </a:r>
            <a:r>
              <a:rPr lang="en-US" altLang="en-US" dirty="0" err="1"/>
              <a:t>și</a:t>
            </a:r>
            <a:r>
              <a:rPr lang="en-US" altLang="en-US" dirty="0"/>
              <a:t> HTTP</a:t>
            </a:r>
            <a:endParaRPr lang="en-US" dirty="0"/>
          </a:p>
        </p:txBody>
      </p:sp>
      <p:graphicFrame>
        <p:nvGraphicFramePr>
          <p:cNvPr id="8" name="Table 7">
            <a:extLst>
              <a:ext uri="{FF2B5EF4-FFF2-40B4-BE49-F238E27FC236}">
                <a16:creationId xmlns:a16="http://schemas.microsoft.com/office/drawing/2014/main" id="{4D6E7226-608E-CB42-7E73-1251F5267246}"/>
              </a:ext>
            </a:extLst>
          </p:cNvPr>
          <p:cNvGraphicFramePr>
            <a:graphicFrameLocks noGrp="1"/>
          </p:cNvGraphicFramePr>
          <p:nvPr>
            <p:extLst>
              <p:ext uri="{D42A27DB-BD31-4B8C-83A1-F6EECF244321}">
                <p14:modId xmlns:p14="http://schemas.microsoft.com/office/powerpoint/2010/main" val="2860952506"/>
              </p:ext>
            </p:extLst>
          </p:nvPr>
        </p:nvGraphicFramePr>
        <p:xfrm>
          <a:off x="154462" y="1508991"/>
          <a:ext cx="11883076" cy="524256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5941538">
                  <a:extLst>
                    <a:ext uri="{9D8B030D-6E8A-4147-A177-3AD203B41FA5}">
                      <a16:colId xmlns:a16="http://schemas.microsoft.com/office/drawing/2014/main" val="3062627806"/>
                    </a:ext>
                  </a:extLst>
                </a:gridCol>
                <a:gridCol w="5941538">
                  <a:extLst>
                    <a:ext uri="{9D8B030D-6E8A-4147-A177-3AD203B41FA5}">
                      <a16:colId xmlns:a16="http://schemas.microsoft.com/office/drawing/2014/main" val="1655408977"/>
                    </a:ext>
                  </a:extLst>
                </a:gridCol>
              </a:tblGrid>
              <a:tr h="370840">
                <a:tc>
                  <a:txBody>
                    <a:bodyPr/>
                    <a:lstStyle/>
                    <a:p>
                      <a:r>
                        <a:rPr lang="en-US" sz="2200" dirty="0">
                          <a:solidFill>
                            <a:schemeClr val="tx1"/>
                          </a:solidFill>
                        </a:rPr>
                        <a:t>FTP</a:t>
                      </a:r>
                    </a:p>
                  </a:txBody>
                  <a:tcPr/>
                </a:tc>
                <a:tc>
                  <a:txBody>
                    <a:bodyPr/>
                    <a:lstStyle/>
                    <a:p>
                      <a:r>
                        <a:rPr lang="en-US" sz="2200" dirty="0">
                          <a:solidFill>
                            <a:schemeClr val="tx1"/>
                          </a:solidFill>
                        </a:rPr>
                        <a:t>HTTP</a:t>
                      </a:r>
                    </a:p>
                  </a:txBody>
                  <a:tcPr/>
                </a:tc>
                <a:extLst>
                  <a:ext uri="{0D108BD9-81ED-4DB2-BD59-A6C34878D82A}">
                    <a16:rowId xmlns:a16="http://schemas.microsoft.com/office/drawing/2014/main" val="379983140"/>
                  </a:ext>
                </a:extLst>
              </a:tr>
              <a:tr h="370840">
                <a:tc>
                  <a:txBody>
                    <a:bodyPr/>
                    <a:lstStyle/>
                    <a:p>
                      <a:r>
                        <a:rPr lang="en-US" sz="2200" dirty="0" err="1"/>
                        <a:t>Comunicare</a:t>
                      </a:r>
                      <a:r>
                        <a:rPr lang="en-US" sz="2200" dirty="0"/>
                        <a:t> de tip </a:t>
                      </a:r>
                      <a:r>
                        <a:rPr lang="en-US" sz="2200" dirty="0" err="1"/>
                        <a:t>sesiune</a:t>
                      </a:r>
                      <a:r>
                        <a:rPr lang="en-US" sz="2200" dirty="0"/>
                        <a:t>.</a:t>
                      </a:r>
                    </a:p>
                  </a:txBody>
                  <a:tcPr/>
                </a:tc>
                <a:tc>
                  <a:txBody>
                    <a:bodyPr/>
                    <a:lstStyle/>
                    <a:p>
                      <a:r>
                        <a:rPr lang="en-US" sz="2200" dirty="0" err="1"/>
                        <a:t>Comunicare</a:t>
                      </a:r>
                      <a:r>
                        <a:rPr lang="en-US" sz="2200" dirty="0"/>
                        <a:t> </a:t>
                      </a:r>
                      <a:r>
                        <a:rPr lang="en-US" sz="2200" dirty="0" err="1"/>
                        <a:t>cerere-răspuns</a:t>
                      </a:r>
                      <a:r>
                        <a:rPr lang="en-US" sz="2200" dirty="0"/>
                        <a:t> </a:t>
                      </a:r>
                      <a:r>
                        <a:rPr lang="en-US" sz="2200" dirty="0" err="1"/>
                        <a:t>fără</a:t>
                      </a:r>
                      <a:r>
                        <a:rPr lang="en-US" sz="2200" dirty="0"/>
                        <a:t> </a:t>
                      </a:r>
                      <a:r>
                        <a:rPr lang="en-US" sz="2200" dirty="0" err="1"/>
                        <a:t>sesiune</a:t>
                      </a:r>
                      <a:r>
                        <a:rPr lang="en-US" sz="2200" dirty="0"/>
                        <a:t>.</a:t>
                      </a:r>
                    </a:p>
                  </a:txBody>
                  <a:tcPr/>
                </a:tc>
                <a:extLst>
                  <a:ext uri="{0D108BD9-81ED-4DB2-BD59-A6C34878D82A}">
                    <a16:rowId xmlns:a16="http://schemas.microsoft.com/office/drawing/2014/main" val="3119023783"/>
                  </a:ext>
                </a:extLst>
              </a:tr>
              <a:tr h="370840">
                <a:tc>
                  <a:txBody>
                    <a:bodyPr/>
                    <a:lstStyle/>
                    <a:p>
                      <a:r>
                        <a:rPr lang="en-US" sz="2200" dirty="0" err="1"/>
                        <a:t>Protocolul</a:t>
                      </a:r>
                      <a:r>
                        <a:rPr lang="en-US" sz="2200" dirty="0"/>
                        <a:t> </a:t>
                      </a:r>
                      <a:r>
                        <a:rPr lang="en-US" sz="2200" dirty="0" err="1"/>
                        <a:t>este</a:t>
                      </a:r>
                      <a:r>
                        <a:rPr lang="en-US" sz="2200" dirty="0"/>
                        <a:t> </a:t>
                      </a:r>
                      <a:r>
                        <a:rPr lang="en-US" sz="2200" dirty="0" err="1"/>
                        <a:t>relativ</a:t>
                      </a:r>
                      <a:r>
                        <a:rPr lang="en-US" sz="2200" dirty="0"/>
                        <a:t> </a:t>
                      </a:r>
                      <a:r>
                        <a:rPr lang="en-US" sz="2200" dirty="0" err="1"/>
                        <a:t>simplu</a:t>
                      </a:r>
                      <a:r>
                        <a:rPr lang="en-US" sz="2200" dirty="0"/>
                        <a:t>.</a:t>
                      </a:r>
                    </a:p>
                  </a:txBody>
                  <a:tcPr/>
                </a:tc>
                <a:tc>
                  <a:txBody>
                    <a:bodyPr/>
                    <a:lstStyle/>
                    <a:p>
                      <a:r>
                        <a:rPr lang="en-US" sz="2200" dirty="0" err="1"/>
                        <a:t>Clientii</a:t>
                      </a:r>
                      <a:r>
                        <a:rPr lang="en-US" sz="2200" dirty="0"/>
                        <a:t> </a:t>
                      </a:r>
                      <a:r>
                        <a:rPr lang="en-US" sz="2200" dirty="0" err="1"/>
                        <a:t>si</a:t>
                      </a:r>
                      <a:r>
                        <a:rPr lang="en-US" sz="2200" dirty="0"/>
                        <a:t> </a:t>
                      </a:r>
                      <a:r>
                        <a:rPr lang="en-US" sz="2200" dirty="0" err="1"/>
                        <a:t>serverele</a:t>
                      </a:r>
                      <a:r>
                        <a:rPr lang="en-US" sz="2200" dirty="0"/>
                        <a:t> web au </a:t>
                      </a:r>
                      <a:r>
                        <a:rPr lang="en-US" sz="2200" dirty="0" err="1"/>
                        <a:t>devenit</a:t>
                      </a:r>
                      <a:r>
                        <a:rPr lang="en-US" sz="2200" dirty="0"/>
                        <a:t> </a:t>
                      </a:r>
                      <a:r>
                        <a:rPr lang="en-US" sz="2200" dirty="0" err="1"/>
                        <a:t>foarte</a:t>
                      </a:r>
                      <a:endParaRPr lang="en-US" sz="2200" dirty="0"/>
                    </a:p>
                    <a:p>
                      <a:r>
                        <a:rPr lang="en-US" sz="2200" dirty="0" err="1"/>
                        <a:t>Complexe</a:t>
                      </a:r>
                      <a:r>
                        <a:rPr lang="en-US" sz="2200" dirty="0"/>
                        <a:t> </a:t>
                      </a:r>
                      <a:r>
                        <a:rPr lang="en-US" sz="2200" dirty="0" err="1"/>
                        <a:t>trebuind</a:t>
                      </a:r>
                      <a:r>
                        <a:rPr lang="en-US" sz="2200" dirty="0"/>
                        <a:t> </a:t>
                      </a:r>
                      <a:r>
                        <a:rPr lang="en-US" sz="2200" dirty="0" err="1"/>
                        <a:t>să</a:t>
                      </a:r>
                      <a:r>
                        <a:rPr lang="en-US" sz="2200" dirty="0"/>
                        <a:t> </a:t>
                      </a:r>
                      <a:r>
                        <a:rPr lang="en-US" sz="2200" dirty="0" err="1"/>
                        <a:t>suporte</a:t>
                      </a:r>
                      <a:r>
                        <a:rPr lang="en-US" sz="2200" dirty="0"/>
                        <a:t> </a:t>
                      </a:r>
                      <a:r>
                        <a:rPr lang="en-US" sz="2200" dirty="0" err="1"/>
                        <a:t>multe</a:t>
                      </a:r>
                      <a:r>
                        <a:rPr lang="en-US" sz="2200" dirty="0"/>
                        <a:t> </a:t>
                      </a:r>
                      <a:r>
                        <a:rPr lang="en-US" sz="2200" dirty="0" err="1"/>
                        <a:t>protocoale</a:t>
                      </a:r>
                      <a:r>
                        <a:rPr lang="en-US" sz="2200" dirty="0"/>
                        <a:t>, </a:t>
                      </a:r>
                      <a:r>
                        <a:rPr lang="en-US" sz="2200" dirty="0" err="1"/>
                        <a:t>limbaje</a:t>
                      </a:r>
                      <a:r>
                        <a:rPr lang="en-US" sz="2200" dirty="0"/>
                        <a:t> de script, </a:t>
                      </a:r>
                      <a:r>
                        <a:rPr lang="en-US" sz="2200" dirty="0" err="1"/>
                        <a:t>tipuri</a:t>
                      </a:r>
                      <a:r>
                        <a:rPr lang="en-US" sz="2200" dirty="0"/>
                        <a:t> de </a:t>
                      </a:r>
                      <a:r>
                        <a:rPr lang="en-US" sz="2200" dirty="0" err="1"/>
                        <a:t>fișiere</a:t>
                      </a:r>
                      <a:r>
                        <a:rPr lang="en-US" sz="2200" dirty="0"/>
                        <a:t> </a:t>
                      </a:r>
                      <a:r>
                        <a:rPr lang="en-US" sz="2200" dirty="0" err="1"/>
                        <a:t>etc</a:t>
                      </a:r>
                      <a:r>
                        <a:rPr lang="en-US" sz="2200" dirty="0"/>
                        <a:t>, </a:t>
                      </a:r>
                      <a:r>
                        <a:rPr lang="en-US" sz="2200" dirty="0" err="1"/>
                        <a:t>ceea</a:t>
                      </a:r>
                      <a:r>
                        <a:rPr lang="en-US" sz="2200" dirty="0"/>
                        <a:t> </a:t>
                      </a:r>
                      <a:r>
                        <a:rPr lang="en-US" sz="2200" dirty="0" err="1"/>
                        <a:t>ce</a:t>
                      </a:r>
                      <a:r>
                        <a:rPr lang="en-US" sz="2200" dirty="0"/>
                        <a:t> </a:t>
                      </a:r>
                      <a:r>
                        <a:rPr lang="en-US" sz="2200" dirty="0" err="1"/>
                        <a:t>ridică</a:t>
                      </a:r>
                      <a:r>
                        <a:rPr lang="en-US" sz="2200" dirty="0"/>
                        <a:t> </a:t>
                      </a:r>
                      <a:r>
                        <a:rPr lang="en-US" sz="2200" dirty="0" err="1"/>
                        <a:t>și</a:t>
                      </a:r>
                      <a:r>
                        <a:rPr lang="en-US" sz="2200" dirty="0"/>
                        <a:t> </a:t>
                      </a:r>
                      <a:r>
                        <a:rPr lang="en-US" sz="2200" dirty="0" err="1"/>
                        <a:t>probleme</a:t>
                      </a:r>
                      <a:r>
                        <a:rPr lang="en-US" sz="2200" dirty="0"/>
                        <a:t> de </a:t>
                      </a:r>
                      <a:r>
                        <a:rPr lang="en-US" sz="2200" dirty="0" err="1"/>
                        <a:t>securitate</a:t>
                      </a:r>
                      <a:r>
                        <a:rPr lang="en-US" sz="2200" dirty="0"/>
                        <a:t>.</a:t>
                      </a:r>
                    </a:p>
                  </a:txBody>
                  <a:tcPr/>
                </a:tc>
                <a:extLst>
                  <a:ext uri="{0D108BD9-81ED-4DB2-BD59-A6C34878D82A}">
                    <a16:rowId xmlns:a16="http://schemas.microsoft.com/office/drawing/2014/main" val="894325516"/>
                  </a:ext>
                </a:extLst>
              </a:tr>
              <a:tr h="370840">
                <a:tc>
                  <a:txBody>
                    <a:bodyPr/>
                    <a:lstStyle/>
                    <a:p>
                      <a:r>
                        <a:rPr lang="en-US" sz="2200" dirty="0" err="1"/>
                        <a:t>Potrivit</a:t>
                      </a:r>
                      <a:r>
                        <a:rPr lang="en-US" sz="2200" dirty="0"/>
                        <a:t> </a:t>
                      </a:r>
                      <a:r>
                        <a:rPr lang="en-US" sz="2200" dirty="0" err="1"/>
                        <a:t>pentru</a:t>
                      </a:r>
                      <a:r>
                        <a:rPr lang="en-US" sz="2200" dirty="0"/>
                        <a:t> transferal </a:t>
                      </a:r>
                      <a:r>
                        <a:rPr lang="en-US" sz="2200" dirty="0" err="1"/>
                        <a:t>fișierelor</a:t>
                      </a:r>
                      <a:r>
                        <a:rPr lang="en-US" sz="2200" dirty="0"/>
                        <a:t> </a:t>
                      </a:r>
                      <a:r>
                        <a:rPr lang="en-US" sz="2200" dirty="0" err="1"/>
                        <a:t>mari</a:t>
                      </a:r>
                      <a:r>
                        <a:rPr lang="en-US" sz="2200" dirty="0"/>
                        <a:t> </a:t>
                      </a:r>
                      <a:r>
                        <a:rPr lang="en-US" sz="2200" dirty="0" err="1"/>
                        <a:t>fiind</a:t>
                      </a:r>
                      <a:r>
                        <a:rPr lang="en-US" sz="2200" dirty="0"/>
                        <a:t> </a:t>
                      </a:r>
                      <a:r>
                        <a:rPr lang="en-US" sz="2200" dirty="0" err="1"/>
                        <a:t>mai</a:t>
                      </a:r>
                      <a:r>
                        <a:rPr lang="en-US" sz="2200" dirty="0"/>
                        <a:t> rapid </a:t>
                      </a:r>
                      <a:r>
                        <a:rPr lang="en-US" sz="2200" dirty="0" err="1"/>
                        <a:t>și</a:t>
                      </a:r>
                      <a:r>
                        <a:rPr lang="en-US" sz="2200" dirty="0"/>
                        <a:t> </a:t>
                      </a:r>
                      <a:r>
                        <a:rPr lang="en-US" sz="2200" dirty="0" err="1"/>
                        <a:t>mai</a:t>
                      </a:r>
                      <a:r>
                        <a:rPr lang="en-US" sz="2200" dirty="0"/>
                        <a:t> </a:t>
                      </a:r>
                      <a:r>
                        <a:rPr lang="en-US" sz="2200" dirty="0" err="1"/>
                        <a:t>eficient</a:t>
                      </a:r>
                      <a:r>
                        <a:rPr lang="en-US" sz="2200" dirty="0"/>
                        <a:t>.</a:t>
                      </a:r>
                    </a:p>
                  </a:txBody>
                  <a:tcPr/>
                </a:tc>
                <a:tc>
                  <a:txBody>
                    <a:bodyPr/>
                    <a:lstStyle/>
                    <a:p>
                      <a:r>
                        <a:rPr lang="en-US" sz="2200" dirty="0" err="1"/>
                        <a:t>Potrivit</a:t>
                      </a:r>
                      <a:r>
                        <a:rPr lang="en-US" sz="2200" dirty="0"/>
                        <a:t> </a:t>
                      </a:r>
                      <a:r>
                        <a:rPr lang="en-US" sz="2200" dirty="0" err="1"/>
                        <a:t>pentru</a:t>
                      </a:r>
                      <a:r>
                        <a:rPr lang="en-US" sz="2200" dirty="0"/>
                        <a:t> </a:t>
                      </a:r>
                      <a:r>
                        <a:rPr lang="en-US" sz="2200" dirty="0" err="1"/>
                        <a:t>transferul</a:t>
                      </a:r>
                      <a:r>
                        <a:rPr lang="en-US" sz="2200" dirty="0"/>
                        <a:t> </a:t>
                      </a:r>
                      <a:r>
                        <a:rPr lang="en-US" sz="2200" dirty="0" err="1"/>
                        <a:t>multor</a:t>
                      </a:r>
                      <a:r>
                        <a:rPr lang="en-US" sz="2200" dirty="0"/>
                        <a:t> </a:t>
                      </a:r>
                      <a:r>
                        <a:rPr lang="en-US" sz="2200" dirty="0" err="1"/>
                        <a:t>fișiere</a:t>
                      </a:r>
                      <a:r>
                        <a:rPr lang="en-US" sz="2200" dirty="0"/>
                        <a:t> </a:t>
                      </a:r>
                      <a:r>
                        <a:rPr lang="en-US" sz="2200" dirty="0" err="1"/>
                        <a:t>mici</a:t>
                      </a:r>
                      <a:r>
                        <a:rPr lang="en-US" sz="2200" dirty="0"/>
                        <a:t> (</a:t>
                      </a:r>
                      <a:r>
                        <a:rPr lang="en-US" sz="2200" dirty="0" err="1"/>
                        <a:t>începând</a:t>
                      </a:r>
                      <a:r>
                        <a:rPr lang="en-US" sz="2200" dirty="0"/>
                        <a:t> cu HTTP 1.1 </a:t>
                      </a:r>
                      <a:r>
                        <a:rPr lang="en-US" sz="2200" dirty="0" err="1"/>
                        <a:t>peste</a:t>
                      </a:r>
                      <a:r>
                        <a:rPr lang="en-US" sz="2200" dirty="0"/>
                        <a:t> TCP se </a:t>
                      </a:r>
                      <a:r>
                        <a:rPr lang="en-US" sz="2200" dirty="0" err="1"/>
                        <a:t>poate</a:t>
                      </a:r>
                      <a:r>
                        <a:rPr lang="en-US" sz="2200" dirty="0"/>
                        <a:t> </a:t>
                      </a:r>
                      <a:r>
                        <a:rPr lang="en-US" sz="2200" dirty="0" err="1"/>
                        <a:t>reutiliza</a:t>
                      </a:r>
                      <a:r>
                        <a:rPr lang="en-US" sz="2200" dirty="0"/>
                        <a:t> </a:t>
                      </a:r>
                      <a:r>
                        <a:rPr lang="en-US" sz="2200" dirty="0" err="1"/>
                        <a:t>conexiunea</a:t>
                      </a:r>
                      <a:r>
                        <a:rPr lang="en-US" sz="2200" dirty="0"/>
                        <a:t> </a:t>
                      </a:r>
                      <a:r>
                        <a:rPr lang="en-US" sz="2200" dirty="0" err="1"/>
                        <a:t>pentru</a:t>
                      </a:r>
                      <a:r>
                        <a:rPr lang="en-US" sz="2200" dirty="0"/>
                        <a:t> </a:t>
                      </a:r>
                      <a:r>
                        <a:rPr lang="en-US" sz="2200" dirty="0" err="1"/>
                        <a:t>cereri</a:t>
                      </a:r>
                      <a:r>
                        <a:rPr lang="en-US" sz="2200" dirty="0"/>
                        <a:t> multiple).</a:t>
                      </a:r>
                    </a:p>
                  </a:txBody>
                  <a:tcPr/>
                </a:tc>
                <a:extLst>
                  <a:ext uri="{0D108BD9-81ED-4DB2-BD59-A6C34878D82A}">
                    <a16:rowId xmlns:a16="http://schemas.microsoft.com/office/drawing/2014/main" val="3990592656"/>
                  </a:ext>
                </a:extLst>
              </a:tr>
              <a:tr h="370840">
                <a:tc>
                  <a:txBody>
                    <a:bodyPr/>
                    <a:lstStyle/>
                    <a:p>
                      <a:r>
                        <a:rPr lang="en-US" sz="2200" dirty="0" err="1"/>
                        <a:t>Folosește</a:t>
                      </a:r>
                      <a:r>
                        <a:rPr lang="en-US" sz="2200" dirty="0"/>
                        <a:t> o </a:t>
                      </a:r>
                      <a:r>
                        <a:rPr lang="en-US" sz="2200" dirty="0" err="1"/>
                        <a:t>conexiune</a:t>
                      </a:r>
                      <a:r>
                        <a:rPr lang="en-US" sz="2200" dirty="0"/>
                        <a:t> TCP </a:t>
                      </a:r>
                      <a:r>
                        <a:rPr lang="en-US" sz="2200" dirty="0" err="1"/>
                        <a:t>dedicată</a:t>
                      </a:r>
                      <a:r>
                        <a:rPr lang="en-US" sz="2200" dirty="0"/>
                        <a:t> </a:t>
                      </a:r>
                      <a:r>
                        <a:rPr lang="en-US" sz="2200" dirty="0" err="1"/>
                        <a:t>pentru</a:t>
                      </a:r>
                      <a:r>
                        <a:rPr lang="en-US" sz="2200" dirty="0"/>
                        <a:t> date </a:t>
                      </a:r>
                      <a:r>
                        <a:rPr lang="en-US" sz="2200" dirty="0" err="1"/>
                        <a:t>și</a:t>
                      </a:r>
                      <a:r>
                        <a:rPr lang="en-US" sz="2200" dirty="0"/>
                        <a:t> </a:t>
                      </a:r>
                      <a:r>
                        <a:rPr lang="en-US" sz="2200" dirty="0" err="1"/>
                        <a:t>comenzi</a:t>
                      </a:r>
                      <a:r>
                        <a:rPr lang="en-US" sz="2200" dirty="0"/>
                        <a:t> </a:t>
                      </a:r>
                      <a:r>
                        <a:rPr lang="en-US" sz="2200" dirty="0" err="1"/>
                        <a:t>transmițând</a:t>
                      </a:r>
                      <a:r>
                        <a:rPr lang="en-US" sz="2200" dirty="0"/>
                        <a:t> </a:t>
                      </a:r>
                      <a:r>
                        <a:rPr lang="en-US" sz="2200" dirty="0" err="1"/>
                        <a:t>portul</a:t>
                      </a:r>
                      <a:r>
                        <a:rPr lang="en-US" sz="2200" dirty="0"/>
                        <a:t> </a:t>
                      </a:r>
                      <a:r>
                        <a:rPr lang="en-US" sz="2200" dirty="0" err="1"/>
                        <a:t>conexiiunii</a:t>
                      </a:r>
                      <a:r>
                        <a:rPr lang="en-US" sz="2200" dirty="0"/>
                        <a:t> de date </a:t>
                      </a:r>
                      <a:r>
                        <a:rPr lang="en-US" sz="2200" dirty="0" err="1"/>
                        <a:t>pe</a:t>
                      </a:r>
                      <a:r>
                        <a:rPr lang="en-US" sz="2200" dirty="0"/>
                        <a:t> </a:t>
                      </a:r>
                      <a:r>
                        <a:rPr lang="en-US" sz="2200" dirty="0" err="1"/>
                        <a:t>conexiunea</a:t>
                      </a:r>
                      <a:r>
                        <a:rPr lang="en-US" sz="2200" dirty="0"/>
                        <a:t> de control.</a:t>
                      </a:r>
                    </a:p>
                  </a:txBody>
                  <a:tcPr/>
                </a:tc>
                <a:tc>
                  <a:txBody>
                    <a:bodyPr/>
                    <a:lstStyle/>
                    <a:p>
                      <a:r>
                        <a:rPr lang="en-US" sz="2200" dirty="0" err="1"/>
                        <a:t>Folosește</a:t>
                      </a:r>
                      <a:r>
                        <a:rPr lang="en-US" sz="2200" dirty="0"/>
                        <a:t> un </a:t>
                      </a:r>
                      <a:r>
                        <a:rPr lang="en-US" sz="2200" dirty="0" err="1"/>
                        <a:t>singur</a:t>
                      </a:r>
                      <a:r>
                        <a:rPr lang="en-US" sz="2200" dirty="0"/>
                        <a:t> port </a:t>
                      </a:r>
                      <a:r>
                        <a:rPr lang="en-US" sz="2200" dirty="0" err="1"/>
                        <a:t>pentru</a:t>
                      </a:r>
                      <a:r>
                        <a:rPr lang="en-US" sz="2200" dirty="0"/>
                        <a:t> date </a:t>
                      </a:r>
                      <a:r>
                        <a:rPr lang="en-US" sz="2200" dirty="0" err="1"/>
                        <a:t>și</a:t>
                      </a:r>
                      <a:r>
                        <a:rPr lang="en-US" sz="2200" dirty="0"/>
                        <a:t> </a:t>
                      </a:r>
                      <a:r>
                        <a:rPr lang="en-US" sz="2200" dirty="0" err="1"/>
                        <a:t>comenzii</a:t>
                      </a:r>
                      <a:r>
                        <a:rPr lang="en-US" sz="2200" dirty="0"/>
                        <a:t> </a:t>
                      </a:r>
                      <a:r>
                        <a:rPr lang="en-US" sz="2200" dirty="0" err="1"/>
                        <a:t>traversând</a:t>
                      </a:r>
                      <a:r>
                        <a:rPr lang="en-US" sz="2200" dirty="0"/>
                        <a:t> </a:t>
                      </a:r>
                      <a:r>
                        <a:rPr lang="en-US" sz="2200" dirty="0" err="1"/>
                        <a:t>mai</a:t>
                      </a:r>
                      <a:r>
                        <a:rPr lang="en-US" sz="2200" dirty="0"/>
                        <a:t> </a:t>
                      </a:r>
                      <a:r>
                        <a:rPr lang="en-US" sz="2200" dirty="0" err="1"/>
                        <a:t>ușor</a:t>
                      </a:r>
                      <a:r>
                        <a:rPr lang="en-US" sz="2200" dirty="0"/>
                        <a:t> </a:t>
                      </a:r>
                      <a:r>
                        <a:rPr lang="en-US" sz="2200" dirty="0" err="1"/>
                        <a:t>zidurile</a:t>
                      </a:r>
                      <a:r>
                        <a:rPr lang="en-US" sz="2200" dirty="0"/>
                        <a:t> de </a:t>
                      </a:r>
                      <a:r>
                        <a:rPr lang="en-US" sz="2200" dirty="0" err="1"/>
                        <a:t>securite</a:t>
                      </a:r>
                      <a:r>
                        <a:rPr lang="en-US" sz="2200" dirty="0"/>
                        <a:t> din </a:t>
                      </a:r>
                      <a:r>
                        <a:rPr lang="en-US" sz="2200" dirty="0" err="1"/>
                        <a:t>rețea</a:t>
                      </a:r>
                      <a:r>
                        <a:rPr lang="en-US" sz="2200" dirty="0"/>
                        <a:t>.</a:t>
                      </a:r>
                    </a:p>
                  </a:txBody>
                  <a:tcPr/>
                </a:tc>
                <a:extLst>
                  <a:ext uri="{0D108BD9-81ED-4DB2-BD59-A6C34878D82A}">
                    <a16:rowId xmlns:a16="http://schemas.microsoft.com/office/drawing/2014/main" val="143560208"/>
                  </a:ext>
                </a:extLst>
              </a:tr>
              <a:tr h="370840">
                <a:tc>
                  <a:txBody>
                    <a:bodyPr/>
                    <a:lstStyle/>
                    <a:p>
                      <a:r>
                        <a:rPr lang="en-US" sz="2200" dirty="0" err="1"/>
                        <a:t>Utilizatorul</a:t>
                      </a:r>
                      <a:r>
                        <a:rPr lang="en-US" sz="2200" dirty="0"/>
                        <a:t> </a:t>
                      </a:r>
                      <a:r>
                        <a:rPr lang="en-US" sz="2200" dirty="0" err="1"/>
                        <a:t>poate</a:t>
                      </a:r>
                      <a:r>
                        <a:rPr lang="en-US" sz="2200" dirty="0"/>
                        <a:t> </a:t>
                      </a:r>
                      <a:r>
                        <a:rPr lang="en-US" sz="2200" dirty="0" err="1"/>
                        <a:t>vedea</a:t>
                      </a:r>
                      <a:r>
                        <a:rPr lang="en-US" sz="2200" dirty="0"/>
                        <a:t> </a:t>
                      </a:r>
                      <a:r>
                        <a:rPr lang="en-US" sz="2200" dirty="0" err="1"/>
                        <a:t>conținutul</a:t>
                      </a:r>
                      <a:r>
                        <a:rPr lang="en-US" sz="2200" dirty="0"/>
                        <a:t> </a:t>
                      </a:r>
                      <a:r>
                        <a:rPr lang="en-US" sz="2200" dirty="0" err="1"/>
                        <a:t>directoarelor</a:t>
                      </a:r>
                      <a:r>
                        <a:rPr lang="en-US" sz="2200" dirty="0"/>
                        <a:t> de </a:t>
                      </a:r>
                      <a:r>
                        <a:rPr lang="en-US" sz="2200" dirty="0" err="1"/>
                        <a:t>pe</a:t>
                      </a:r>
                      <a:r>
                        <a:rPr lang="en-US" sz="2200" dirty="0"/>
                        <a:t> server.</a:t>
                      </a:r>
                    </a:p>
                  </a:txBody>
                  <a:tcPr/>
                </a:tc>
                <a:tc>
                  <a:txBody>
                    <a:bodyPr/>
                    <a:lstStyle/>
                    <a:p>
                      <a:r>
                        <a:rPr lang="en-US" sz="2200" dirty="0" err="1"/>
                        <a:t>Conținutul</a:t>
                      </a:r>
                      <a:r>
                        <a:rPr lang="en-US" sz="2200" dirty="0"/>
                        <a:t> </a:t>
                      </a:r>
                      <a:r>
                        <a:rPr lang="en-US" sz="2200" dirty="0" err="1"/>
                        <a:t>directoarelor</a:t>
                      </a:r>
                      <a:r>
                        <a:rPr lang="en-US" sz="2200" dirty="0"/>
                        <a:t> de </a:t>
                      </a:r>
                      <a:r>
                        <a:rPr lang="en-US" sz="2200" dirty="0" err="1"/>
                        <a:t>pe</a:t>
                      </a:r>
                      <a:r>
                        <a:rPr lang="en-US" sz="2200" dirty="0"/>
                        <a:t> server </a:t>
                      </a:r>
                      <a:r>
                        <a:rPr lang="en-US" sz="2200" dirty="0" err="1"/>
                        <a:t>poate</a:t>
                      </a:r>
                      <a:r>
                        <a:rPr lang="en-US" sz="2200" dirty="0"/>
                        <a:t> fi </a:t>
                      </a:r>
                      <a:r>
                        <a:rPr lang="en-US" sz="2200" dirty="0" err="1"/>
                        <a:t>ascuns</a:t>
                      </a:r>
                      <a:r>
                        <a:rPr lang="en-US" sz="2200" dirty="0"/>
                        <a:t> </a:t>
                      </a:r>
                      <a:r>
                        <a:rPr lang="en-US" sz="2200" dirty="0" err="1"/>
                        <a:t>utilizând</a:t>
                      </a:r>
                      <a:r>
                        <a:rPr lang="en-US" sz="2200" dirty="0"/>
                        <a:t> </a:t>
                      </a:r>
                      <a:r>
                        <a:rPr lang="en-US" sz="2200" dirty="0" err="1"/>
                        <a:t>documente</a:t>
                      </a:r>
                      <a:r>
                        <a:rPr lang="en-US" sz="2200" dirty="0"/>
                        <a:t> </a:t>
                      </a:r>
                      <a:r>
                        <a:rPr lang="en-US" sz="2200" dirty="0" err="1"/>
                        <a:t>implicite</a:t>
                      </a:r>
                      <a:r>
                        <a:rPr lang="en-US" sz="2200" dirty="0"/>
                        <a:t>.</a:t>
                      </a:r>
                    </a:p>
                  </a:txBody>
                  <a:tcPr/>
                </a:tc>
                <a:extLst>
                  <a:ext uri="{0D108BD9-81ED-4DB2-BD59-A6C34878D82A}">
                    <a16:rowId xmlns:a16="http://schemas.microsoft.com/office/drawing/2014/main" val="1140252061"/>
                  </a:ext>
                </a:extLst>
              </a:tr>
            </a:tbl>
          </a:graphicData>
        </a:graphic>
      </p:graphicFrame>
    </p:spTree>
    <p:extLst>
      <p:ext uri="{BB962C8B-B14F-4D97-AF65-F5344CB8AC3E}">
        <p14:creationId xmlns:p14="http://schemas.microsoft.com/office/powerpoint/2010/main" val="231571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E3F6B-16F5-1C4D-9378-0BEFCDA71F7C}"/>
              </a:ext>
            </a:extLst>
          </p:cNvPr>
          <p:cNvSpPr>
            <a:spLocks noGrp="1"/>
          </p:cNvSpPr>
          <p:nvPr>
            <p:ph type="ctrTitle"/>
          </p:nvPr>
        </p:nvSpPr>
        <p:spPr/>
        <p:txBody>
          <a:bodyPr/>
          <a:lstStyle/>
          <a:p>
            <a:r>
              <a:rPr lang="en-US" dirty="0"/>
              <a:t>Domain name system</a:t>
            </a:r>
          </a:p>
        </p:txBody>
      </p:sp>
      <p:pic>
        <p:nvPicPr>
          <p:cNvPr id="15" name="Picture Placeholder 14" descr="A picture containing outdoor object&#10;&#10;Description automatically generated">
            <a:extLst>
              <a:ext uri="{FF2B5EF4-FFF2-40B4-BE49-F238E27FC236}">
                <a16:creationId xmlns:a16="http://schemas.microsoft.com/office/drawing/2014/main" id="{4616BD36-716A-35F1-C44B-AC13925567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847" b="16847"/>
          <a:stretch>
            <a:fillRect/>
          </a:stretch>
        </p:blipFill>
        <p:spPr/>
      </p:pic>
    </p:spTree>
    <p:extLst>
      <p:ext uri="{BB962C8B-B14F-4D97-AF65-F5344CB8AC3E}">
        <p14:creationId xmlns:p14="http://schemas.microsoft.com/office/powerpoint/2010/main" val="1426997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Necesitatea</a:t>
            </a:r>
            <a:r>
              <a:rPr lang="en-US" altLang="en-US" dirty="0"/>
              <a:t> </a:t>
            </a:r>
            <a:r>
              <a:rPr lang="en-US" altLang="en-US" dirty="0" err="1"/>
              <a:t>serviciului</a:t>
            </a:r>
            <a:r>
              <a:rPr lang="en-US" altLang="en-US" dirty="0"/>
              <a:t> DNS</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2600" dirty="0" err="1"/>
              <a:t>Problemă</a:t>
            </a:r>
            <a:r>
              <a:rPr lang="en-US" altLang="en-US" sz="2600" dirty="0"/>
              <a:t>: </a:t>
            </a:r>
            <a:r>
              <a:rPr lang="en-US" altLang="en-US" sz="2600" dirty="0" err="1"/>
              <a:t>adresele</a:t>
            </a:r>
            <a:r>
              <a:rPr lang="en-US" altLang="en-US" sz="2600" dirty="0"/>
              <a:t> IP nu sunt </a:t>
            </a:r>
            <a:r>
              <a:rPr lang="en-US" altLang="en-US" sz="2600" dirty="0" err="1"/>
              <a:t>adecvate</a:t>
            </a:r>
            <a:r>
              <a:rPr lang="en-US" altLang="en-US" sz="2600" dirty="0"/>
              <a:t> pentru ca </a:t>
            </a:r>
            <a:r>
              <a:rPr lang="en-US" altLang="en-US" sz="2600" dirty="0" err="1"/>
              <a:t>utilizatorii</a:t>
            </a:r>
            <a:r>
              <a:rPr lang="en-US" altLang="en-US" sz="2600" dirty="0"/>
              <a:t> </a:t>
            </a:r>
            <a:r>
              <a:rPr lang="en-US" altLang="en-US" sz="2600" dirty="0" err="1"/>
              <a:t>umani</a:t>
            </a:r>
            <a:r>
              <a:rPr lang="en-US" altLang="en-US" sz="2600" dirty="0"/>
              <a:t> </a:t>
            </a:r>
            <a:r>
              <a:rPr lang="en-US" altLang="en-US" sz="2600" dirty="0" err="1"/>
              <a:t>să</a:t>
            </a:r>
            <a:r>
              <a:rPr lang="en-US" altLang="en-US" sz="2600" dirty="0"/>
              <a:t> </a:t>
            </a:r>
            <a:r>
              <a:rPr lang="en-US" altLang="en-US" sz="2600" dirty="0" err="1"/>
              <a:t>lucreze</a:t>
            </a:r>
            <a:r>
              <a:rPr lang="en-US" altLang="en-US" sz="2600" dirty="0"/>
              <a:t> direct cu </a:t>
            </a:r>
            <a:r>
              <a:rPr lang="en-US" altLang="en-US" sz="2600" dirty="0" err="1"/>
              <a:t>ele</a:t>
            </a:r>
            <a:r>
              <a:rPr lang="en-US" altLang="en-US" sz="2600" dirty="0"/>
              <a:t>:</a:t>
            </a:r>
          </a:p>
          <a:p>
            <a:pPr lvl="1"/>
            <a:r>
              <a:rPr lang="en-US" altLang="en-US" sz="2400" dirty="0"/>
              <a:t>Sunt </a:t>
            </a:r>
            <a:r>
              <a:rPr lang="en-US" altLang="en-US" sz="2400" dirty="0" err="1"/>
              <a:t>numere</a:t>
            </a:r>
            <a:r>
              <a:rPr lang="en-US" altLang="en-US" sz="2400" dirty="0"/>
              <a:t> </a:t>
            </a:r>
            <a:r>
              <a:rPr lang="en-US" altLang="en-US" sz="2400" dirty="0" err="1"/>
              <a:t>greu</a:t>
            </a:r>
            <a:r>
              <a:rPr lang="en-US" altLang="en-US" sz="2400" dirty="0"/>
              <a:t> de </a:t>
            </a:r>
            <a:r>
              <a:rPr lang="en-US" altLang="en-US" sz="2400" dirty="0" err="1"/>
              <a:t>ținut</a:t>
            </a:r>
            <a:r>
              <a:rPr lang="en-US" altLang="en-US" sz="2400" dirty="0"/>
              <a:t> </a:t>
            </a:r>
            <a:r>
              <a:rPr lang="en-US" altLang="en-US" sz="2400" dirty="0" err="1"/>
              <a:t>minte</a:t>
            </a:r>
            <a:r>
              <a:rPr lang="en-US" altLang="en-US" sz="2400" dirty="0"/>
              <a:t>;</a:t>
            </a:r>
          </a:p>
          <a:p>
            <a:pPr lvl="1"/>
            <a:r>
              <a:rPr lang="en-US" altLang="en-US" sz="2400" dirty="0" err="1"/>
              <a:t>Depind</a:t>
            </a:r>
            <a:r>
              <a:rPr lang="en-US" altLang="en-US" sz="2400" dirty="0"/>
              <a:t> de </a:t>
            </a:r>
            <a:r>
              <a:rPr lang="en-US" altLang="en-US" sz="2400" dirty="0" err="1"/>
              <a:t>organizarea</a:t>
            </a:r>
            <a:r>
              <a:rPr lang="en-US" altLang="en-US" sz="2400" dirty="0"/>
              <a:t> </a:t>
            </a:r>
            <a:r>
              <a:rPr lang="en-US" altLang="en-US" sz="2400" dirty="0" err="1"/>
              <a:t>fizică</a:t>
            </a:r>
            <a:r>
              <a:rPr lang="en-US" altLang="en-US" sz="2400" dirty="0"/>
              <a:t> a </a:t>
            </a:r>
            <a:r>
              <a:rPr lang="en-US" altLang="en-US" sz="2400" dirty="0" err="1"/>
              <a:t>rețelei</a:t>
            </a:r>
            <a:r>
              <a:rPr lang="en-US" altLang="en-US" sz="2400" dirty="0"/>
              <a:t> </a:t>
            </a:r>
            <a:r>
              <a:rPr lang="en-US" altLang="en-US" sz="2400" dirty="0" err="1"/>
              <a:t>și</a:t>
            </a:r>
            <a:r>
              <a:rPr lang="en-US" altLang="en-US" sz="2400" dirty="0"/>
              <a:t> se </a:t>
            </a:r>
            <a:r>
              <a:rPr lang="en-US" altLang="en-US" sz="2400" dirty="0" err="1"/>
              <a:t>schimbă</a:t>
            </a:r>
            <a:r>
              <a:rPr lang="en-US" altLang="en-US" sz="2400" dirty="0"/>
              <a:t> o data cu </a:t>
            </a:r>
            <a:r>
              <a:rPr lang="en-US" altLang="en-US" sz="2400" dirty="0" err="1"/>
              <a:t>aceasta</a:t>
            </a:r>
            <a:r>
              <a:rPr lang="en-US" altLang="en-US" sz="2400" dirty="0"/>
              <a:t>.</a:t>
            </a:r>
          </a:p>
          <a:p>
            <a:r>
              <a:rPr lang="en-US" altLang="en-US" sz="2600" dirty="0" err="1"/>
              <a:t>Soluția</a:t>
            </a:r>
            <a:r>
              <a:rPr lang="en-US" altLang="en-US" sz="2600" dirty="0"/>
              <a:t>:</a:t>
            </a:r>
          </a:p>
          <a:p>
            <a:pPr lvl="1"/>
            <a:r>
              <a:rPr lang="en-US" altLang="en-US" sz="2400" dirty="0" err="1"/>
              <a:t>Asociem</a:t>
            </a:r>
            <a:r>
              <a:rPr lang="en-US" altLang="en-US" sz="2400" dirty="0"/>
              <a:t> </a:t>
            </a:r>
            <a:r>
              <a:rPr lang="en-US" altLang="en-US" sz="2400" dirty="0" err="1"/>
              <a:t>fiecărui</a:t>
            </a:r>
            <a:r>
              <a:rPr lang="en-US" altLang="en-US" sz="2400" dirty="0"/>
              <a:t> calculator un </a:t>
            </a:r>
            <a:r>
              <a:rPr lang="en-US" altLang="en-US" sz="2400" dirty="0" err="1"/>
              <a:t>nume</a:t>
            </a:r>
            <a:r>
              <a:rPr lang="en-US" altLang="en-US" sz="2400" dirty="0"/>
              <a:t> care </a:t>
            </a:r>
            <a:r>
              <a:rPr lang="en-US" altLang="en-US" sz="2400" dirty="0" err="1"/>
              <a:t>să</a:t>
            </a:r>
            <a:r>
              <a:rPr lang="en-US" altLang="en-US" sz="2400" dirty="0"/>
              <a:t> nu </a:t>
            </a:r>
            <a:r>
              <a:rPr lang="en-US" altLang="en-US" sz="2400" dirty="0" err="1"/>
              <a:t>depindă</a:t>
            </a:r>
            <a:r>
              <a:rPr lang="en-US" altLang="en-US" sz="2400" dirty="0"/>
              <a:t> de </a:t>
            </a:r>
            <a:r>
              <a:rPr lang="en-US" altLang="en-US" sz="2400" dirty="0" err="1"/>
              <a:t>structura</a:t>
            </a:r>
            <a:r>
              <a:rPr lang="en-US" altLang="en-US" sz="2400" dirty="0"/>
              <a:t> </a:t>
            </a:r>
            <a:r>
              <a:rPr lang="en-US" altLang="en-US" sz="2400" dirty="0" err="1"/>
              <a:t>fizică</a:t>
            </a:r>
            <a:r>
              <a:rPr lang="en-US" altLang="en-US" sz="2400" dirty="0"/>
              <a:t> a </a:t>
            </a:r>
            <a:r>
              <a:rPr lang="en-US" altLang="en-US" sz="2400" dirty="0" err="1"/>
              <a:t>rețelei</a:t>
            </a:r>
            <a:r>
              <a:rPr lang="en-US" altLang="en-US" sz="2400" dirty="0"/>
              <a:t>;</a:t>
            </a:r>
          </a:p>
          <a:p>
            <a:pPr lvl="1"/>
            <a:r>
              <a:rPr lang="en-US" altLang="en-US" sz="2400" dirty="0" err="1"/>
              <a:t>Spațiul</a:t>
            </a:r>
            <a:r>
              <a:rPr lang="en-US" altLang="en-US" sz="2400" dirty="0"/>
              <a:t> de </a:t>
            </a:r>
            <a:r>
              <a:rPr lang="en-US" altLang="en-US" sz="2400" dirty="0" err="1"/>
              <a:t>nume</a:t>
            </a:r>
            <a:r>
              <a:rPr lang="en-US" altLang="en-US" sz="2400" dirty="0"/>
              <a:t> </a:t>
            </a:r>
            <a:r>
              <a:rPr lang="en-US" altLang="en-US" sz="2400" dirty="0" err="1"/>
              <a:t>este</a:t>
            </a:r>
            <a:r>
              <a:rPr lang="en-US" altLang="en-US" sz="2400" dirty="0"/>
              <a:t> </a:t>
            </a:r>
            <a:r>
              <a:rPr lang="en-US" altLang="en-US" sz="2400" dirty="0" err="1"/>
              <a:t>organizat</a:t>
            </a:r>
            <a:r>
              <a:rPr lang="en-US" altLang="en-US" sz="2400" dirty="0"/>
              <a:t> </a:t>
            </a:r>
            <a:r>
              <a:rPr lang="en-US" altLang="en-US" sz="2400" dirty="0" err="1"/>
              <a:t>ierarhic</a:t>
            </a:r>
            <a:r>
              <a:rPr lang="en-US" altLang="en-US" sz="2400" dirty="0"/>
              <a:t>;</a:t>
            </a:r>
          </a:p>
          <a:p>
            <a:pPr lvl="1"/>
            <a:r>
              <a:rPr lang="en-US" altLang="en-US" sz="2400" dirty="0" err="1"/>
              <a:t>Ierarhia</a:t>
            </a:r>
            <a:r>
              <a:rPr lang="en-US" altLang="en-US" sz="2400" dirty="0"/>
              <a:t> </a:t>
            </a:r>
            <a:r>
              <a:rPr lang="en-US" altLang="en-US" sz="2400" dirty="0" err="1"/>
              <a:t>spațiului</a:t>
            </a:r>
            <a:r>
              <a:rPr lang="en-US" altLang="en-US" sz="2400" dirty="0"/>
              <a:t> de </a:t>
            </a:r>
            <a:r>
              <a:rPr lang="en-US" altLang="en-US" sz="2400" dirty="0" err="1"/>
              <a:t>nume</a:t>
            </a:r>
            <a:r>
              <a:rPr lang="en-US" altLang="en-US" sz="2400" dirty="0"/>
              <a:t> </a:t>
            </a:r>
            <a:r>
              <a:rPr lang="en-US" altLang="en-US" sz="2400" dirty="0" err="1"/>
              <a:t>reflectă</a:t>
            </a:r>
            <a:r>
              <a:rPr lang="en-US" altLang="en-US" sz="2400" dirty="0"/>
              <a:t> </a:t>
            </a:r>
            <a:r>
              <a:rPr lang="en-US" altLang="en-US" sz="2400" dirty="0" err="1"/>
              <a:t>structura</a:t>
            </a:r>
            <a:r>
              <a:rPr lang="en-US" altLang="en-US" sz="2400" dirty="0"/>
              <a:t> </a:t>
            </a:r>
            <a:r>
              <a:rPr lang="en-US" altLang="en-US" sz="2400" dirty="0" err="1"/>
              <a:t>administrativă</a:t>
            </a:r>
            <a:r>
              <a:rPr lang="en-US" altLang="en-US" sz="2400" dirty="0"/>
              <a:t> a </a:t>
            </a:r>
            <a:r>
              <a:rPr lang="en-US" altLang="en-US" sz="2400" dirty="0" err="1"/>
              <a:t>rețelei</a:t>
            </a:r>
            <a:r>
              <a:rPr lang="en-US" altLang="en-US" sz="2400" dirty="0"/>
              <a:t>, </a:t>
            </a:r>
            <a:r>
              <a:rPr lang="en-US" altLang="en-US" sz="2400" dirty="0" err="1"/>
              <a:t>astfel</a:t>
            </a:r>
            <a:r>
              <a:rPr lang="en-US" altLang="en-US" sz="2400" dirty="0"/>
              <a:t> </a:t>
            </a:r>
            <a:r>
              <a:rPr lang="en-US" altLang="en-US" sz="2400" dirty="0" err="1"/>
              <a:t>încât</a:t>
            </a:r>
            <a:r>
              <a:rPr lang="en-US" altLang="en-US" sz="2400" dirty="0"/>
              <a:t> un administrator are </a:t>
            </a:r>
            <a:r>
              <a:rPr lang="en-US" altLang="en-US" sz="2400" dirty="0" err="1"/>
              <a:t>posibilitatea</a:t>
            </a:r>
            <a:r>
              <a:rPr lang="en-US" altLang="en-US" sz="2400" dirty="0"/>
              <a:t> de a </a:t>
            </a:r>
            <a:r>
              <a:rPr lang="en-US" altLang="en-US" sz="2400" dirty="0" err="1"/>
              <a:t>crea</a:t>
            </a:r>
            <a:r>
              <a:rPr lang="en-US" altLang="en-US" sz="2400" dirty="0"/>
              <a:t> </a:t>
            </a:r>
            <a:r>
              <a:rPr lang="en-US" altLang="en-US" sz="2400" dirty="0" err="1"/>
              <a:t>nume</a:t>
            </a:r>
            <a:r>
              <a:rPr lang="en-US" altLang="en-US" sz="2400" dirty="0"/>
              <a:t> </a:t>
            </a:r>
            <a:r>
              <a:rPr lang="en-US" altLang="en-US" sz="2400" dirty="0" err="1"/>
              <a:t>noi</a:t>
            </a:r>
            <a:r>
              <a:rPr lang="en-US" altLang="en-US" sz="2400" dirty="0"/>
              <a:t> </a:t>
            </a:r>
            <a:r>
              <a:rPr lang="en-US" altLang="en-US" sz="2400" dirty="0" err="1"/>
              <a:t>în</a:t>
            </a:r>
            <a:r>
              <a:rPr lang="en-US" altLang="en-US" sz="2400" dirty="0"/>
              <a:t> zona pe care o </a:t>
            </a:r>
            <a:r>
              <a:rPr lang="en-US" altLang="en-US" sz="2400" dirty="0" err="1"/>
              <a:t>administrează</a:t>
            </a:r>
            <a:r>
              <a:rPr lang="en-US" altLang="en-US" sz="2400" dirty="0"/>
              <a:t>;</a:t>
            </a:r>
          </a:p>
          <a:p>
            <a:pPr lvl="1"/>
            <a:r>
              <a:rPr lang="en-US" altLang="en-US" sz="2400" dirty="0"/>
              <a:t>Mai trebuie </a:t>
            </a:r>
            <a:r>
              <a:rPr lang="en-US" altLang="en-US" sz="2400" dirty="0" err="1"/>
              <a:t>organizat</a:t>
            </a:r>
            <a:r>
              <a:rPr lang="en-US" altLang="en-US" sz="2400" dirty="0"/>
              <a:t> un </a:t>
            </a:r>
            <a:r>
              <a:rPr lang="en-US" altLang="en-US" sz="2400" dirty="0" err="1"/>
              <a:t>registru</a:t>
            </a:r>
            <a:r>
              <a:rPr lang="en-US" altLang="en-US" sz="2400" dirty="0"/>
              <a:t> de </a:t>
            </a:r>
            <a:r>
              <a:rPr lang="en-US" altLang="en-US" sz="2400" dirty="0" err="1"/>
              <a:t>nume</a:t>
            </a:r>
            <a:r>
              <a:rPr lang="en-US" altLang="en-US" sz="2400" dirty="0"/>
              <a:t> care </a:t>
            </a:r>
            <a:r>
              <a:rPr lang="en-US" altLang="en-US" sz="2400" dirty="0" err="1"/>
              <a:t>să</a:t>
            </a:r>
            <a:r>
              <a:rPr lang="en-US" altLang="en-US" sz="2400" dirty="0"/>
              <a:t> </a:t>
            </a:r>
            <a:r>
              <a:rPr lang="en-US" altLang="en-US" sz="2400" dirty="0" err="1"/>
              <a:t>realizeze</a:t>
            </a:r>
            <a:r>
              <a:rPr lang="en-US" altLang="en-US" sz="2400" dirty="0"/>
              <a:t> </a:t>
            </a:r>
            <a:r>
              <a:rPr lang="en-US" altLang="en-US" sz="2400" dirty="0" err="1"/>
              <a:t>corespondența</a:t>
            </a:r>
            <a:r>
              <a:rPr lang="en-US" altLang="en-US" sz="2400" dirty="0"/>
              <a:t> </a:t>
            </a:r>
            <a:r>
              <a:rPr lang="en-US" altLang="en-US" sz="2400" dirty="0" err="1"/>
              <a:t>între</a:t>
            </a:r>
            <a:r>
              <a:rPr lang="en-US" altLang="en-US" sz="2400" dirty="0"/>
              <a:t> </a:t>
            </a:r>
            <a:r>
              <a:rPr lang="en-US" altLang="en-US" sz="2400" dirty="0" err="1"/>
              <a:t>numele</a:t>
            </a:r>
            <a:r>
              <a:rPr lang="en-US" altLang="en-US" sz="2400" dirty="0"/>
              <a:t> </a:t>
            </a:r>
            <a:r>
              <a:rPr lang="en-US" altLang="en-US" sz="2400" dirty="0" err="1"/>
              <a:t>unui</a:t>
            </a:r>
            <a:r>
              <a:rPr lang="en-US" altLang="en-US" sz="2400" dirty="0"/>
              <a:t> calculator, </a:t>
            </a:r>
            <a:r>
              <a:rPr lang="en-US" altLang="en-US" sz="2400" dirty="0" err="1"/>
              <a:t>nume</a:t>
            </a:r>
            <a:r>
              <a:rPr lang="en-US" altLang="en-US" sz="2400" dirty="0"/>
              <a:t> </a:t>
            </a:r>
            <a:r>
              <a:rPr lang="en-US" altLang="en-US" sz="2400" dirty="0" err="1"/>
              <a:t>dat</a:t>
            </a:r>
            <a:r>
              <a:rPr lang="en-US" altLang="en-US" sz="2400" dirty="0"/>
              <a:t> de </a:t>
            </a:r>
            <a:r>
              <a:rPr lang="en-US" altLang="en-US" sz="2400" dirty="0" err="1"/>
              <a:t>utilizatorul</a:t>
            </a:r>
            <a:r>
              <a:rPr lang="en-US" altLang="en-US" sz="2400" dirty="0"/>
              <a:t> </a:t>
            </a:r>
            <a:r>
              <a:rPr lang="en-US" altLang="en-US" sz="2400" dirty="0" err="1"/>
              <a:t>uman</a:t>
            </a:r>
            <a:r>
              <a:rPr lang="en-US" altLang="en-US" sz="2400" dirty="0"/>
              <a:t>, </a:t>
            </a:r>
            <a:r>
              <a:rPr lang="en-US" altLang="en-US" sz="2400" dirty="0" err="1"/>
              <a:t>și</a:t>
            </a:r>
            <a:r>
              <a:rPr lang="en-US" altLang="en-US" sz="2400" dirty="0"/>
              <a:t> </a:t>
            </a:r>
            <a:r>
              <a:rPr lang="en-US" altLang="en-US" sz="2400" dirty="0" err="1"/>
              <a:t>adresa</a:t>
            </a:r>
            <a:r>
              <a:rPr lang="en-US" altLang="en-US" sz="2400" dirty="0"/>
              <a:t> IP </a:t>
            </a:r>
            <a:r>
              <a:rPr lang="en-US" altLang="en-US" sz="2400" dirty="0" err="1"/>
              <a:t>necesară</a:t>
            </a:r>
            <a:r>
              <a:rPr lang="en-US" altLang="en-US" sz="2400" dirty="0"/>
              <a:t> </a:t>
            </a:r>
            <a:r>
              <a:rPr lang="en-US" altLang="en-US" sz="2400" dirty="0" err="1"/>
              <a:t>mecanismelor</a:t>
            </a:r>
            <a:r>
              <a:rPr lang="en-US" altLang="en-US" sz="2400" dirty="0"/>
              <a:t> din </a:t>
            </a:r>
            <a:r>
              <a:rPr lang="en-US" altLang="en-US" sz="2400" dirty="0" err="1"/>
              <a:t>infrastructura</a:t>
            </a:r>
            <a:r>
              <a:rPr lang="en-US" altLang="en-US" sz="2400" dirty="0"/>
              <a:t> </a:t>
            </a:r>
            <a:r>
              <a:rPr lang="en-US" altLang="en-US" sz="2400" dirty="0" err="1"/>
              <a:t>rețelei</a:t>
            </a:r>
            <a:r>
              <a:rPr lang="en-US" altLang="en-US" sz="2400" dirty="0"/>
              <a:t>.</a:t>
            </a:r>
          </a:p>
        </p:txBody>
      </p:sp>
    </p:spTree>
    <p:extLst>
      <p:ext uri="{BB962C8B-B14F-4D97-AF65-F5344CB8AC3E}">
        <p14:creationId xmlns:p14="http://schemas.microsoft.com/office/powerpoint/2010/main" val="267729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E3F6B-16F5-1C4D-9378-0BEFCDA71F7C}"/>
              </a:ext>
            </a:extLst>
          </p:cNvPr>
          <p:cNvSpPr>
            <a:spLocks noGrp="1"/>
          </p:cNvSpPr>
          <p:nvPr>
            <p:ph type="ctrTitle"/>
          </p:nvPr>
        </p:nvSpPr>
        <p:spPr/>
        <p:txBody>
          <a:bodyPr/>
          <a:lstStyle/>
          <a:p>
            <a:r>
              <a:rPr lang="en-US" dirty="0"/>
              <a:t>File Transfer Protocol</a:t>
            </a:r>
          </a:p>
        </p:txBody>
      </p:sp>
      <p:pic>
        <p:nvPicPr>
          <p:cNvPr id="15" name="Picture Placeholder 14" descr="A picture containing outdoor object&#10;&#10;Description automatically generated">
            <a:extLst>
              <a:ext uri="{FF2B5EF4-FFF2-40B4-BE49-F238E27FC236}">
                <a16:creationId xmlns:a16="http://schemas.microsoft.com/office/drawing/2014/main" id="{4616BD36-716A-35F1-C44B-AC13925567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847" b="16847"/>
          <a:stretch>
            <a:fillRect/>
          </a:stretch>
        </p:blipFill>
        <p:spPr/>
      </p:pic>
    </p:spTree>
    <p:extLst>
      <p:ext uri="{BB962C8B-B14F-4D97-AF65-F5344CB8AC3E}">
        <p14:creationId xmlns:p14="http://schemas.microsoft.com/office/powerpoint/2010/main" val="405807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Ce </a:t>
            </a:r>
            <a:r>
              <a:rPr lang="en-US" altLang="en-US" dirty="0" err="1"/>
              <a:t>este</a:t>
            </a:r>
            <a:r>
              <a:rPr lang="en-US" altLang="en-US" dirty="0"/>
              <a:t> DNS-</a:t>
            </a:r>
            <a:r>
              <a:rPr lang="en-US" altLang="en-US" dirty="0" err="1"/>
              <a:t>ul</a:t>
            </a:r>
            <a:r>
              <a:rPr lang="en-US" altLang="en-US" dirty="0"/>
              <a:t>?</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530219"/>
            <a:ext cx="11819684" cy="5094722"/>
          </a:xfrm>
        </p:spPr>
        <p:txBody>
          <a:bodyPr>
            <a:noAutofit/>
          </a:bodyPr>
          <a:lstStyle/>
          <a:p>
            <a:r>
              <a:rPr lang="en-US" altLang="en-US" sz="2600" dirty="0"/>
              <a:t>Domain Name System;</a:t>
            </a:r>
          </a:p>
          <a:p>
            <a:r>
              <a:rPr lang="en-US" altLang="en-US" sz="2600" dirty="0" err="1"/>
              <a:t>Sistem</a:t>
            </a:r>
            <a:r>
              <a:rPr lang="en-US" altLang="en-US" sz="2600" dirty="0"/>
              <a:t> </a:t>
            </a:r>
            <a:r>
              <a:rPr lang="en-US" altLang="en-US" sz="2600" dirty="0" err="1"/>
              <a:t>ierarhic</a:t>
            </a:r>
            <a:r>
              <a:rPr lang="en-US" altLang="en-US" sz="2600" dirty="0"/>
              <a:t> </a:t>
            </a:r>
            <a:r>
              <a:rPr lang="en-US" altLang="en-US" sz="2600" dirty="0" err="1"/>
              <a:t>distribuit</a:t>
            </a:r>
            <a:r>
              <a:rPr lang="en-US" altLang="en-US" sz="2600" dirty="0"/>
              <a:t> de </a:t>
            </a:r>
            <a:r>
              <a:rPr lang="en-US" altLang="en-US" sz="2600" dirty="0" err="1"/>
              <a:t>asocieri</a:t>
            </a:r>
            <a:r>
              <a:rPr lang="en-US" altLang="en-US" sz="2600" dirty="0"/>
              <a:t> de </a:t>
            </a:r>
            <a:r>
              <a:rPr lang="en-US" altLang="en-US" sz="2600" dirty="0" err="1"/>
              <a:t>nume</a:t>
            </a:r>
            <a:r>
              <a:rPr lang="en-US" altLang="en-US" sz="2600" dirty="0"/>
              <a:t> – </a:t>
            </a:r>
            <a:r>
              <a:rPr lang="en-US" altLang="en-US" sz="2600" dirty="0" err="1"/>
              <a:t>adresă</a:t>
            </a:r>
            <a:r>
              <a:rPr lang="en-US" altLang="en-US" sz="2600" dirty="0"/>
              <a:t>;</a:t>
            </a:r>
          </a:p>
          <a:p>
            <a:r>
              <a:rPr lang="en-US" altLang="en-US" sz="2600" dirty="0"/>
              <a:t>Poate </a:t>
            </a:r>
            <a:r>
              <a:rPr lang="en-US" altLang="en-US" sz="2600" dirty="0" err="1"/>
              <a:t>răspunde</a:t>
            </a:r>
            <a:r>
              <a:rPr lang="en-US" altLang="en-US" sz="2600" dirty="0"/>
              <a:t> la </a:t>
            </a:r>
            <a:r>
              <a:rPr lang="en-US" altLang="en-US" sz="2600" dirty="0" err="1"/>
              <a:t>întrebările</a:t>
            </a:r>
            <a:r>
              <a:rPr lang="en-US" altLang="en-US" sz="2600" dirty="0"/>
              <a:t>:</a:t>
            </a:r>
          </a:p>
          <a:p>
            <a:pPr lvl="1"/>
            <a:r>
              <a:rPr lang="en-US" altLang="en-US" sz="2400" dirty="0"/>
              <a:t>Care sunt </a:t>
            </a:r>
            <a:r>
              <a:rPr lang="en-US" altLang="en-US" sz="2400" dirty="0" err="1"/>
              <a:t>adresele</a:t>
            </a:r>
            <a:r>
              <a:rPr lang="en-US" altLang="en-US" sz="2400" dirty="0"/>
              <a:t> IPv4 </a:t>
            </a:r>
            <a:r>
              <a:rPr lang="en-US" altLang="en-US" sz="2400" dirty="0" err="1"/>
              <a:t>și</a:t>
            </a:r>
            <a:r>
              <a:rPr lang="en-US" altLang="en-US" sz="2400" dirty="0"/>
              <a:t> IPv6 ale </a:t>
            </a:r>
            <a:r>
              <a:rPr lang="en-US" altLang="en-US" sz="2400" dirty="0" err="1"/>
              <a:t>lui</a:t>
            </a:r>
            <a:br>
              <a:rPr lang="en-US" altLang="en-US" sz="2400" dirty="0"/>
            </a:br>
            <a:r>
              <a:rPr lang="en-US" altLang="en-US" sz="2400" dirty="0"/>
              <a:t>cs.curs.pub.ro?</a:t>
            </a:r>
          </a:p>
          <a:p>
            <a:pPr lvl="1"/>
            <a:r>
              <a:rPr lang="en-US" altLang="en-US" sz="2400" dirty="0"/>
              <a:t>Cine </a:t>
            </a:r>
            <a:r>
              <a:rPr lang="en-US" altLang="en-US" sz="2400" dirty="0" err="1"/>
              <a:t>este</a:t>
            </a:r>
            <a:r>
              <a:rPr lang="en-US" altLang="en-US" sz="2400" dirty="0"/>
              <a:t> 141.85.241.139?</a:t>
            </a:r>
          </a:p>
          <a:p>
            <a:pPr lvl="1"/>
            <a:r>
              <a:rPr lang="en-US" altLang="en-US" sz="2400" dirty="0"/>
              <a:t>Ce IP are server-</a:t>
            </a:r>
            <a:r>
              <a:rPr lang="en-US" altLang="en-US" sz="2400" dirty="0" err="1"/>
              <a:t>ul</a:t>
            </a:r>
            <a:r>
              <a:rPr lang="en-US" altLang="en-US" sz="2400" dirty="0"/>
              <a:t> de e-mail pentru </a:t>
            </a:r>
            <a:r>
              <a:rPr lang="en-US" altLang="en-US" sz="2400" dirty="0" err="1"/>
              <a:t>domeniul</a:t>
            </a:r>
            <a:br>
              <a:rPr lang="en-US" altLang="en-US" sz="2400" dirty="0"/>
            </a:br>
            <a:r>
              <a:rPr lang="en-US" altLang="en-US" sz="2400" dirty="0"/>
              <a:t>pub.ro?</a:t>
            </a:r>
          </a:p>
          <a:p>
            <a:r>
              <a:rPr lang="en-US" altLang="en-US" sz="2600" dirty="0"/>
              <a:t>Port TCP </a:t>
            </a:r>
            <a:r>
              <a:rPr lang="en-US" altLang="en-US" sz="2600" dirty="0" err="1"/>
              <a:t>și</a:t>
            </a:r>
            <a:r>
              <a:rPr lang="en-US" altLang="en-US" sz="2600" dirty="0"/>
              <a:t> UDP 53;</a:t>
            </a:r>
          </a:p>
          <a:p>
            <a:r>
              <a:rPr lang="en-US" altLang="en-US" sz="2600" dirty="0"/>
              <a:t>Model client-server;</a:t>
            </a:r>
          </a:p>
          <a:p>
            <a:r>
              <a:rPr lang="en-US" altLang="en-US" sz="2600" dirty="0"/>
              <a:t>Server-</a:t>
            </a:r>
            <a:r>
              <a:rPr lang="en-US" altLang="en-US" sz="2600" dirty="0" err="1"/>
              <a:t>ul</a:t>
            </a:r>
            <a:r>
              <a:rPr lang="en-US" altLang="en-US" sz="2600" dirty="0"/>
              <a:t> </a:t>
            </a:r>
            <a:r>
              <a:rPr lang="en-US" altLang="en-US" sz="2600" dirty="0" err="1"/>
              <a:t>stochează</a:t>
            </a:r>
            <a:r>
              <a:rPr lang="en-US" altLang="en-US" sz="2600" dirty="0"/>
              <a:t> </a:t>
            </a:r>
            <a:r>
              <a:rPr lang="en-US" altLang="en-US" sz="2600" dirty="0" err="1"/>
              <a:t>informații</a:t>
            </a:r>
            <a:r>
              <a:rPr lang="en-US" altLang="en-US" sz="2600" dirty="0"/>
              <a:t> </a:t>
            </a:r>
            <a:r>
              <a:rPr lang="en-US" altLang="en-US" sz="2600" dirty="0" err="1"/>
              <a:t>numite</a:t>
            </a:r>
            <a:r>
              <a:rPr lang="en-US" altLang="en-US" sz="2600" dirty="0"/>
              <a:t> </a:t>
            </a:r>
            <a:r>
              <a:rPr lang="en-US" altLang="en-US" sz="2600" i="1" dirty="0" err="1"/>
              <a:t>înregistrări</a:t>
            </a:r>
            <a:r>
              <a:rPr lang="en-US" altLang="en-US" sz="2600" dirty="0"/>
              <a:t>;</a:t>
            </a:r>
          </a:p>
          <a:p>
            <a:r>
              <a:rPr lang="en-US" altLang="en-US" sz="2600" dirty="0" err="1"/>
              <a:t>Clienții</a:t>
            </a:r>
            <a:r>
              <a:rPr lang="en-US" altLang="en-US" sz="2600" dirty="0"/>
              <a:t> </a:t>
            </a:r>
            <a:r>
              <a:rPr lang="en-US" altLang="en-US" sz="2600" dirty="0" err="1"/>
              <a:t>interoghează</a:t>
            </a:r>
            <a:r>
              <a:rPr lang="en-US" altLang="en-US" sz="2600" dirty="0"/>
              <a:t> server-</a:t>
            </a:r>
            <a:r>
              <a:rPr lang="en-US" altLang="en-US" sz="2600" dirty="0" err="1"/>
              <a:t>ul</a:t>
            </a:r>
            <a:r>
              <a:rPr lang="en-US" altLang="en-US" sz="2600" dirty="0"/>
              <a:t> pentru a </a:t>
            </a:r>
            <a:r>
              <a:rPr lang="en-US" altLang="en-US" sz="2600" dirty="0" err="1"/>
              <a:t>afla</a:t>
            </a:r>
            <a:r>
              <a:rPr lang="en-US" altLang="en-US" sz="2600" dirty="0"/>
              <a:t> </a:t>
            </a:r>
            <a:r>
              <a:rPr lang="en-US" altLang="en-US" sz="2600" dirty="0" err="1"/>
              <a:t>valorile</a:t>
            </a:r>
            <a:r>
              <a:rPr lang="en-US" altLang="en-US" sz="2600" dirty="0"/>
              <a:t> din </a:t>
            </a:r>
            <a:r>
              <a:rPr lang="en-US" altLang="en-US" sz="2600" dirty="0" err="1"/>
              <a:t>înregistrări</a:t>
            </a:r>
            <a:r>
              <a:rPr lang="en-US" altLang="en-US" sz="2600" dirty="0"/>
              <a:t>.</a:t>
            </a:r>
          </a:p>
        </p:txBody>
      </p:sp>
      <p:pic>
        <p:nvPicPr>
          <p:cNvPr id="1026" name="Picture 2" descr="How Domain Name Servers (DNS) Work | HowStuffWorks">
            <a:extLst>
              <a:ext uri="{FF2B5EF4-FFF2-40B4-BE49-F238E27FC236}">
                <a16:creationId xmlns:a16="http://schemas.microsoft.com/office/drawing/2014/main" id="{30143F4E-0EBC-FB73-CEDF-A85322DA6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977" y="2621903"/>
            <a:ext cx="4810450" cy="2705878"/>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131127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Istoria</a:t>
            </a:r>
            <a:r>
              <a:rPr lang="en-US" altLang="en-US" dirty="0"/>
              <a:t> DNS-</a:t>
            </a:r>
            <a:r>
              <a:rPr lang="en-US" altLang="en-US" dirty="0" err="1"/>
              <a:t>ului</a:t>
            </a:r>
            <a:endParaRPr lang="en-US" dirty="0"/>
          </a:p>
        </p:txBody>
      </p:sp>
      <p:sp>
        <p:nvSpPr>
          <p:cNvPr id="3" name="Arrow: Right 2">
            <a:extLst>
              <a:ext uri="{FF2B5EF4-FFF2-40B4-BE49-F238E27FC236}">
                <a16:creationId xmlns:a16="http://schemas.microsoft.com/office/drawing/2014/main" id="{75EA2DE3-186C-160F-B23D-B7880F74E8E4}"/>
              </a:ext>
            </a:extLst>
          </p:cNvPr>
          <p:cNvSpPr/>
          <p:nvPr/>
        </p:nvSpPr>
        <p:spPr>
          <a:xfrm>
            <a:off x="0" y="2015288"/>
            <a:ext cx="12192000" cy="897556"/>
          </a:xfrm>
          <a:prstGeom prst="rightArrow">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86304242-646D-2EB7-3F3B-7F6D3B604528}"/>
              </a:ext>
            </a:extLst>
          </p:cNvPr>
          <p:cNvSpPr txBox="1"/>
          <p:nvPr/>
        </p:nvSpPr>
        <p:spPr>
          <a:xfrm>
            <a:off x="2292446" y="2110123"/>
            <a:ext cx="1223412" cy="707886"/>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000" b="1" dirty="0"/>
              <a:t>1970</a:t>
            </a:r>
          </a:p>
        </p:txBody>
      </p:sp>
      <p:sp>
        <p:nvSpPr>
          <p:cNvPr id="5" name="TextBox 4">
            <a:extLst>
              <a:ext uri="{FF2B5EF4-FFF2-40B4-BE49-F238E27FC236}">
                <a16:creationId xmlns:a16="http://schemas.microsoft.com/office/drawing/2014/main" id="{6F945612-21A0-51CB-C132-F0380496869B}"/>
              </a:ext>
            </a:extLst>
          </p:cNvPr>
          <p:cNvSpPr txBox="1"/>
          <p:nvPr/>
        </p:nvSpPr>
        <p:spPr>
          <a:xfrm>
            <a:off x="4223198" y="2110123"/>
            <a:ext cx="1223412" cy="707886"/>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none" rtlCol="0">
            <a:spAutoFit/>
          </a:bodyPr>
          <a:lstStyle>
            <a:defPPr>
              <a:defRPr lang="en-US"/>
            </a:defPPr>
            <a:lvl1pPr>
              <a:defRPr sz="40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1980</a:t>
            </a:r>
          </a:p>
        </p:txBody>
      </p:sp>
      <p:sp>
        <p:nvSpPr>
          <p:cNvPr id="7" name="TextBox 6">
            <a:extLst>
              <a:ext uri="{FF2B5EF4-FFF2-40B4-BE49-F238E27FC236}">
                <a16:creationId xmlns:a16="http://schemas.microsoft.com/office/drawing/2014/main" id="{50DB6B1E-0C25-6056-6CB3-70A67859FEEF}"/>
              </a:ext>
            </a:extLst>
          </p:cNvPr>
          <p:cNvSpPr txBox="1"/>
          <p:nvPr/>
        </p:nvSpPr>
        <p:spPr>
          <a:xfrm>
            <a:off x="6153950" y="2095102"/>
            <a:ext cx="1223412" cy="707886"/>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none" rtlCol="0">
            <a:spAutoFit/>
          </a:bodyPr>
          <a:lstStyle>
            <a:defPPr>
              <a:defRPr lang="en-US"/>
            </a:defPPr>
            <a:lvl1pPr>
              <a:defRPr sz="40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1990</a:t>
            </a:r>
          </a:p>
        </p:txBody>
      </p:sp>
      <p:sp>
        <p:nvSpPr>
          <p:cNvPr id="8" name="TextBox 7">
            <a:extLst>
              <a:ext uri="{FF2B5EF4-FFF2-40B4-BE49-F238E27FC236}">
                <a16:creationId xmlns:a16="http://schemas.microsoft.com/office/drawing/2014/main" id="{7F020644-E374-13DC-75BC-8A76818CF104}"/>
              </a:ext>
            </a:extLst>
          </p:cNvPr>
          <p:cNvSpPr txBox="1"/>
          <p:nvPr/>
        </p:nvSpPr>
        <p:spPr>
          <a:xfrm>
            <a:off x="8084702" y="2095102"/>
            <a:ext cx="1223412" cy="707886"/>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none" rtlCol="0">
            <a:spAutoFit/>
          </a:bodyPr>
          <a:lstStyle>
            <a:defPPr>
              <a:defRPr lang="en-US"/>
            </a:defPPr>
            <a:lvl1pPr>
              <a:defRPr sz="40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2000</a:t>
            </a:r>
          </a:p>
        </p:txBody>
      </p:sp>
      <p:cxnSp>
        <p:nvCxnSpPr>
          <p:cNvPr id="11" name="Connector: Elbow 10">
            <a:extLst>
              <a:ext uri="{FF2B5EF4-FFF2-40B4-BE49-F238E27FC236}">
                <a16:creationId xmlns:a16="http://schemas.microsoft.com/office/drawing/2014/main" id="{8476E006-5322-90B0-B4AE-C8B3C1BFEE23}"/>
              </a:ext>
            </a:extLst>
          </p:cNvPr>
          <p:cNvCxnSpPr>
            <a:cxnSpLocks/>
            <a:stCxn id="9" idx="0"/>
            <a:endCxn id="4" idx="2"/>
          </p:cNvCxnSpPr>
          <p:nvPr/>
        </p:nvCxnSpPr>
        <p:spPr>
          <a:xfrm rot="5400000" flipH="1" flipV="1">
            <a:off x="2034848" y="2512991"/>
            <a:ext cx="564286" cy="1174322"/>
          </a:xfrm>
          <a:prstGeom prst="bentConnector3">
            <a:avLst>
              <a:gd name="adj1" fmla="val 50000"/>
            </a:avLst>
          </a:prstGeom>
          <a:ln w="50800">
            <a:solidFill>
              <a:schemeClr val="accent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F1EA7DCC-BB7C-97E2-1CDB-F02A002D01E2}"/>
              </a:ext>
            </a:extLst>
          </p:cNvPr>
          <p:cNvSpPr/>
          <p:nvPr/>
        </p:nvSpPr>
        <p:spPr>
          <a:xfrm>
            <a:off x="144874" y="3382295"/>
            <a:ext cx="3169911" cy="3332299"/>
          </a:xfrm>
          <a:prstGeom prst="roundRect">
            <a:avLst>
              <a:gd name="adj" fmla="val 18186"/>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r>
              <a:rPr lang="en-US" b="1" dirty="0"/>
              <a:t>HOSTS.TXT</a:t>
            </a:r>
          </a:p>
          <a:p>
            <a:pPr marL="285750" indent="-285750">
              <a:buFont typeface="Arial" panose="020B0604020202020204" pitchFamily="34" charset="0"/>
              <a:buChar char="•"/>
            </a:pPr>
            <a:r>
              <a:rPr lang="en-US" dirty="0" err="1"/>
              <a:t>Fișier</a:t>
            </a:r>
            <a:r>
              <a:rPr lang="en-US" dirty="0"/>
              <a:t> static </a:t>
            </a:r>
            <a:r>
              <a:rPr lang="en-US" dirty="0" err="1"/>
              <a:t>ce</a:t>
            </a:r>
            <a:r>
              <a:rPr lang="en-US" dirty="0"/>
              <a:t> </a:t>
            </a:r>
            <a:r>
              <a:rPr lang="en-US" dirty="0" err="1"/>
              <a:t>ține</a:t>
            </a:r>
            <a:r>
              <a:rPr lang="en-US" dirty="0"/>
              <a:t> </a:t>
            </a:r>
            <a:r>
              <a:rPr lang="en-US" dirty="0" err="1"/>
              <a:t>asocieri</a:t>
            </a:r>
            <a:r>
              <a:rPr lang="en-US" dirty="0"/>
              <a:t> </a:t>
            </a:r>
            <a:r>
              <a:rPr lang="en-US" dirty="0" err="1"/>
              <a:t>Nume</a:t>
            </a:r>
            <a:r>
              <a:rPr lang="en-US" dirty="0"/>
              <a:t> – </a:t>
            </a:r>
            <a:r>
              <a:rPr lang="en-US" dirty="0" err="1"/>
              <a:t>Adresă</a:t>
            </a:r>
            <a:r>
              <a:rPr lang="en-US" dirty="0"/>
              <a:t>;</a:t>
            </a:r>
          </a:p>
          <a:p>
            <a:pPr marL="285750" indent="-285750">
              <a:buFont typeface="Arial" panose="020B0604020202020204" pitchFamily="34" charset="0"/>
              <a:buChar char="•"/>
            </a:pPr>
            <a:r>
              <a:rPr lang="en-US" dirty="0" err="1"/>
              <a:t>Folosit</a:t>
            </a:r>
            <a:r>
              <a:rPr lang="en-US" dirty="0"/>
              <a:t> </a:t>
            </a:r>
            <a:r>
              <a:rPr lang="en-US" dirty="0" err="1"/>
              <a:t>în</a:t>
            </a:r>
            <a:r>
              <a:rPr lang="en-US" dirty="0"/>
              <a:t> </a:t>
            </a:r>
            <a:r>
              <a:rPr lang="en-US" dirty="0" err="1"/>
              <a:t>sistemele</a:t>
            </a:r>
            <a:r>
              <a:rPr lang="en-US" dirty="0"/>
              <a:t> </a:t>
            </a:r>
            <a:r>
              <a:rPr lang="en-US" dirty="0" err="1"/>
              <a:t>actuale</a:t>
            </a:r>
            <a:r>
              <a:rPr lang="en-US" dirty="0"/>
              <a:t> </a:t>
            </a:r>
            <a:r>
              <a:rPr lang="en-US" dirty="0" err="1"/>
              <a:t>în</a:t>
            </a:r>
            <a:r>
              <a:rPr lang="en-US" dirty="0"/>
              <a:t> special pentru </a:t>
            </a:r>
            <a:r>
              <a:rPr lang="en-US" dirty="0" err="1"/>
              <a:t>asocierea</a:t>
            </a:r>
            <a:br>
              <a:rPr lang="en-US" dirty="0"/>
            </a:br>
            <a:r>
              <a:rPr lang="en-US" dirty="0"/>
              <a:t>localhost – 127.0.0.1;</a:t>
            </a:r>
          </a:p>
          <a:p>
            <a:pPr marL="285750" indent="-285750">
              <a:buFont typeface="Arial" panose="020B0604020202020204" pitchFamily="34" charset="0"/>
              <a:buChar char="•"/>
            </a:pPr>
            <a:r>
              <a:rPr lang="en-US" dirty="0" err="1"/>
              <a:t>Începând</a:t>
            </a:r>
            <a:r>
              <a:rPr lang="en-US" dirty="0"/>
              <a:t> cu </a:t>
            </a:r>
            <a:r>
              <a:rPr lang="en-US" dirty="0" err="1"/>
              <a:t>anii</a:t>
            </a:r>
            <a:r>
              <a:rPr lang="en-US" dirty="0"/>
              <a:t> 80 nu </a:t>
            </a:r>
            <a:r>
              <a:rPr lang="en-US" dirty="0" err="1"/>
              <a:t>mai</a:t>
            </a:r>
            <a:r>
              <a:rPr lang="en-US" dirty="0"/>
              <a:t> </a:t>
            </a:r>
            <a:r>
              <a:rPr lang="en-US" dirty="0" err="1"/>
              <a:t>putea</a:t>
            </a:r>
            <a:r>
              <a:rPr lang="en-US" dirty="0"/>
              <a:t> face </a:t>
            </a:r>
            <a:r>
              <a:rPr lang="en-US" dirty="0" err="1"/>
              <a:t>față</a:t>
            </a:r>
            <a:r>
              <a:rPr lang="en-US" dirty="0"/>
              <a:t> </a:t>
            </a:r>
            <a:r>
              <a:rPr lang="en-US" dirty="0" err="1"/>
              <a:t>numărului</a:t>
            </a:r>
            <a:r>
              <a:rPr lang="en-US" dirty="0"/>
              <a:t> </a:t>
            </a:r>
            <a:r>
              <a:rPr lang="en-US" dirty="0" err="1"/>
              <a:t>în</a:t>
            </a:r>
            <a:r>
              <a:rPr lang="en-US" dirty="0"/>
              <a:t> </a:t>
            </a:r>
            <a:r>
              <a:rPr lang="en-US" dirty="0" err="1"/>
              <a:t>creștere</a:t>
            </a:r>
            <a:r>
              <a:rPr lang="en-US" dirty="0"/>
              <a:t> de host-</a:t>
            </a:r>
            <a:r>
              <a:rPr lang="en-US" dirty="0" err="1"/>
              <a:t>uri</a:t>
            </a:r>
            <a:r>
              <a:rPr lang="en-US" dirty="0"/>
              <a:t>.</a:t>
            </a:r>
          </a:p>
        </p:txBody>
      </p:sp>
      <p:sp>
        <p:nvSpPr>
          <p:cNvPr id="12" name="Rectangle: Rounded Corners 11">
            <a:extLst>
              <a:ext uri="{FF2B5EF4-FFF2-40B4-BE49-F238E27FC236}">
                <a16:creationId xmlns:a16="http://schemas.microsoft.com/office/drawing/2014/main" id="{94CD7DA2-4296-CE6C-4902-43A2143CF37F}"/>
              </a:ext>
            </a:extLst>
          </p:cNvPr>
          <p:cNvSpPr/>
          <p:nvPr/>
        </p:nvSpPr>
        <p:spPr>
          <a:xfrm>
            <a:off x="3622672" y="3332926"/>
            <a:ext cx="3953144" cy="2151334"/>
          </a:xfrm>
          <a:prstGeom prst="roundRect">
            <a:avLst>
              <a:gd name="adj" fmla="val 18186"/>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r>
              <a:rPr lang="en-US" b="1" dirty="0"/>
              <a:t>1982 – DNS (Domain Name System)</a:t>
            </a:r>
          </a:p>
          <a:p>
            <a:pPr marL="285750" indent="-285750">
              <a:buFont typeface="Arial" panose="020B0604020202020204" pitchFamily="34" charset="0"/>
              <a:buChar char="•"/>
            </a:pPr>
            <a:r>
              <a:rPr lang="en-US" dirty="0" err="1"/>
              <a:t>Inventat</a:t>
            </a:r>
            <a:r>
              <a:rPr lang="en-US" dirty="0"/>
              <a:t> de Paul Mockapetris</a:t>
            </a:r>
          </a:p>
          <a:p>
            <a:pPr marL="285750" indent="-285750">
              <a:buFont typeface="Arial" panose="020B0604020202020204" pitchFamily="34" charset="0"/>
              <a:buChar char="•"/>
            </a:pPr>
            <a:r>
              <a:rPr lang="en-US" dirty="0" err="1"/>
              <a:t>Sistem</a:t>
            </a:r>
            <a:r>
              <a:rPr lang="en-US" dirty="0"/>
              <a:t> </a:t>
            </a:r>
            <a:r>
              <a:rPr lang="en-US" dirty="0" err="1"/>
              <a:t>distribuit</a:t>
            </a:r>
            <a:r>
              <a:rPr lang="en-US" dirty="0"/>
              <a:t> de </a:t>
            </a:r>
            <a:r>
              <a:rPr lang="en-US" dirty="0" err="1"/>
              <a:t>asocieri</a:t>
            </a:r>
            <a:br>
              <a:rPr lang="en-US" dirty="0"/>
            </a:br>
            <a:r>
              <a:rPr lang="en-US" dirty="0" err="1"/>
              <a:t>Nume</a:t>
            </a:r>
            <a:r>
              <a:rPr lang="en-US" dirty="0"/>
              <a:t> – </a:t>
            </a:r>
            <a:r>
              <a:rPr lang="en-US" dirty="0" err="1"/>
              <a:t>Adresă</a:t>
            </a:r>
            <a:endParaRPr lang="en-US" dirty="0"/>
          </a:p>
          <a:p>
            <a:pPr marL="285750" indent="-285750">
              <a:buFont typeface="Arial" panose="020B0604020202020204" pitchFamily="34" charset="0"/>
              <a:buChar char="•"/>
            </a:pPr>
            <a:r>
              <a:rPr lang="en-US" dirty="0" err="1"/>
              <a:t>Folosit</a:t>
            </a:r>
            <a:r>
              <a:rPr lang="en-US" dirty="0"/>
              <a:t> </a:t>
            </a:r>
            <a:r>
              <a:rPr lang="en-US" dirty="0" err="1"/>
              <a:t>și</a:t>
            </a:r>
            <a:r>
              <a:rPr lang="en-US" dirty="0"/>
              <a:t> pentru a </a:t>
            </a:r>
            <a:r>
              <a:rPr lang="en-US" dirty="0" err="1"/>
              <a:t>obține</a:t>
            </a:r>
            <a:r>
              <a:rPr lang="en-US" dirty="0"/>
              <a:t> </a:t>
            </a:r>
            <a:r>
              <a:rPr lang="en-US" dirty="0" err="1"/>
              <a:t>alte</a:t>
            </a:r>
            <a:r>
              <a:rPr lang="en-US" dirty="0"/>
              <a:t> </a:t>
            </a:r>
            <a:r>
              <a:rPr lang="en-US" dirty="0" err="1"/>
              <a:t>informații</a:t>
            </a:r>
            <a:endParaRPr lang="en-US" dirty="0"/>
          </a:p>
        </p:txBody>
      </p:sp>
      <p:cxnSp>
        <p:nvCxnSpPr>
          <p:cNvPr id="13" name="Connector: Elbow 12">
            <a:extLst>
              <a:ext uri="{FF2B5EF4-FFF2-40B4-BE49-F238E27FC236}">
                <a16:creationId xmlns:a16="http://schemas.microsoft.com/office/drawing/2014/main" id="{EC32ED7A-E67F-BF8E-BBCB-EC2D74842579}"/>
              </a:ext>
            </a:extLst>
          </p:cNvPr>
          <p:cNvCxnSpPr>
            <a:cxnSpLocks/>
            <a:stCxn id="12" idx="0"/>
            <a:endCxn id="5" idx="2"/>
          </p:cNvCxnSpPr>
          <p:nvPr/>
        </p:nvCxnSpPr>
        <p:spPr>
          <a:xfrm rot="16200000" flipV="1">
            <a:off x="4959616" y="2693298"/>
            <a:ext cx="514917" cy="764340"/>
          </a:xfrm>
          <a:prstGeom prst="bentConnector3">
            <a:avLst>
              <a:gd name="adj1" fmla="val 50000"/>
            </a:avLst>
          </a:prstGeom>
          <a:ln w="50800">
            <a:solidFill>
              <a:schemeClr val="accent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5A9A88A-1F09-6035-3DEB-72E44560D201}"/>
              </a:ext>
            </a:extLst>
          </p:cNvPr>
          <p:cNvSpPr/>
          <p:nvPr/>
        </p:nvSpPr>
        <p:spPr>
          <a:xfrm>
            <a:off x="7883706" y="3332926"/>
            <a:ext cx="4163420" cy="2151334"/>
          </a:xfrm>
          <a:prstGeom prst="roundRect">
            <a:avLst>
              <a:gd name="adj" fmla="val 18186"/>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r>
              <a:rPr lang="en-US" b="1" dirty="0"/>
              <a:t>2005 – DNSSEC</a:t>
            </a:r>
          </a:p>
          <a:p>
            <a:pPr marL="285750" indent="-285750">
              <a:buFont typeface="Arial" panose="020B0604020202020204" pitchFamily="34" charset="0"/>
              <a:buChar char="•"/>
            </a:pPr>
            <a:r>
              <a:rPr lang="en-US" dirty="0"/>
              <a:t>DNS nu are </a:t>
            </a:r>
            <a:r>
              <a:rPr lang="en-US" dirty="0" err="1"/>
              <a:t>mecanisme</a:t>
            </a:r>
            <a:r>
              <a:rPr lang="en-US" dirty="0"/>
              <a:t> de </a:t>
            </a:r>
            <a:r>
              <a:rPr lang="en-US" dirty="0" err="1"/>
              <a:t>securitate</a:t>
            </a:r>
            <a:endParaRPr lang="en-US" dirty="0"/>
          </a:p>
          <a:p>
            <a:pPr marL="285750" indent="-285750">
              <a:buFont typeface="Arial" panose="020B0604020202020204" pitchFamily="34" charset="0"/>
              <a:buChar char="•"/>
            </a:pPr>
            <a:r>
              <a:rPr lang="en-US" dirty="0"/>
              <a:t>Un </a:t>
            </a:r>
            <a:r>
              <a:rPr lang="en-US" dirty="0" err="1"/>
              <a:t>atacator</a:t>
            </a:r>
            <a:r>
              <a:rPr lang="en-US" dirty="0"/>
              <a:t> poate </a:t>
            </a:r>
            <a:r>
              <a:rPr lang="en-US" dirty="0" err="1"/>
              <a:t>rescrie</a:t>
            </a:r>
            <a:r>
              <a:rPr lang="en-US" dirty="0"/>
              <a:t> IP-</a:t>
            </a:r>
            <a:r>
              <a:rPr lang="en-US" dirty="0" err="1"/>
              <a:t>ul</a:t>
            </a:r>
            <a:r>
              <a:rPr lang="en-US" dirty="0"/>
              <a:t> din </a:t>
            </a:r>
            <a:r>
              <a:rPr lang="en-US" dirty="0" err="1"/>
              <a:t>răspunsul</a:t>
            </a:r>
            <a:r>
              <a:rPr lang="en-US" dirty="0"/>
              <a:t> DNS</a:t>
            </a:r>
          </a:p>
          <a:p>
            <a:pPr marL="285750" indent="-285750">
              <a:buFont typeface="Arial" panose="020B0604020202020204" pitchFamily="34" charset="0"/>
              <a:buChar char="•"/>
            </a:pPr>
            <a:r>
              <a:rPr lang="en-US" dirty="0"/>
              <a:t>DNSSEC </a:t>
            </a:r>
            <a:r>
              <a:rPr lang="en-US" dirty="0" err="1"/>
              <a:t>garantează</a:t>
            </a:r>
            <a:r>
              <a:rPr lang="en-US" dirty="0"/>
              <a:t> </a:t>
            </a:r>
            <a:r>
              <a:rPr lang="en-US" dirty="0" err="1"/>
              <a:t>autenticitatea</a:t>
            </a:r>
            <a:r>
              <a:rPr lang="en-US" dirty="0"/>
              <a:t>, </a:t>
            </a:r>
            <a:r>
              <a:rPr lang="en-US" dirty="0" err="1"/>
              <a:t>dar</a:t>
            </a:r>
            <a:r>
              <a:rPr lang="en-US" dirty="0"/>
              <a:t> nu </a:t>
            </a:r>
            <a:r>
              <a:rPr lang="en-US" dirty="0" err="1"/>
              <a:t>și</a:t>
            </a:r>
            <a:r>
              <a:rPr lang="en-US" dirty="0"/>
              <a:t> </a:t>
            </a:r>
            <a:r>
              <a:rPr lang="en-US" dirty="0" err="1"/>
              <a:t>confidențialitatea</a:t>
            </a:r>
            <a:r>
              <a:rPr lang="en-US" dirty="0"/>
              <a:t> </a:t>
            </a:r>
            <a:r>
              <a:rPr lang="en-US" dirty="0" err="1"/>
              <a:t>răspunsului</a:t>
            </a:r>
            <a:endParaRPr lang="en-US" dirty="0"/>
          </a:p>
        </p:txBody>
      </p:sp>
      <p:cxnSp>
        <p:nvCxnSpPr>
          <p:cNvPr id="34" name="Connector: Elbow 33">
            <a:extLst>
              <a:ext uri="{FF2B5EF4-FFF2-40B4-BE49-F238E27FC236}">
                <a16:creationId xmlns:a16="http://schemas.microsoft.com/office/drawing/2014/main" id="{EBC1A656-FA80-1A53-0EC7-DE6E331931BC}"/>
              </a:ext>
            </a:extLst>
          </p:cNvPr>
          <p:cNvCxnSpPr>
            <a:cxnSpLocks/>
            <a:stCxn id="30" idx="0"/>
            <a:endCxn id="8" idx="2"/>
          </p:cNvCxnSpPr>
          <p:nvPr/>
        </p:nvCxnSpPr>
        <p:spPr>
          <a:xfrm rot="16200000" flipV="1">
            <a:off x="9065943" y="2433453"/>
            <a:ext cx="529938" cy="1269008"/>
          </a:xfrm>
          <a:prstGeom prst="bentConnector3">
            <a:avLst>
              <a:gd name="adj1" fmla="val 50000"/>
            </a:avLst>
          </a:prstGeom>
          <a:ln w="50800">
            <a:solidFill>
              <a:schemeClr val="accent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5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47"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47"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par>
                          <p:cTn id="46" fill="hold">
                            <p:stCondLst>
                              <p:cond delay="500"/>
                            </p:stCondLst>
                            <p:childTnLst>
                              <p:par>
                                <p:cTn id="47" presetID="53" presetClass="entr" presetSubtype="16"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par>
                                <p:cTn id="52" presetID="1"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47"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1000"/>
                                        <p:tgtEl>
                                          <p:spTgt spid="30"/>
                                        </p:tgtEl>
                                      </p:cBhvr>
                                    </p:animEffect>
                                    <p:anim calcmode="lin" valueType="num">
                                      <p:cBhvr>
                                        <p:cTn id="57" dur="1000" fill="hold"/>
                                        <p:tgtEl>
                                          <p:spTgt spid="30"/>
                                        </p:tgtEl>
                                        <p:attrNameLst>
                                          <p:attrName>ppt_x</p:attrName>
                                        </p:attrNameLst>
                                      </p:cBhvr>
                                      <p:tavLst>
                                        <p:tav tm="0">
                                          <p:val>
                                            <p:strVal val="#ppt_x"/>
                                          </p:val>
                                        </p:tav>
                                        <p:tav tm="100000">
                                          <p:val>
                                            <p:strVal val="#ppt_x"/>
                                          </p:val>
                                        </p:tav>
                                      </p:tavLst>
                                    </p:anim>
                                    <p:anim calcmode="lin" valueType="num">
                                      <p:cBhvr>
                                        <p:cTn id="5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2"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Nume</a:t>
            </a:r>
            <a:r>
              <a:rPr lang="en-US" altLang="en-US" dirty="0"/>
              <a:t> de </a:t>
            </a:r>
            <a:r>
              <a:rPr lang="en-US" altLang="en-US" dirty="0" err="1"/>
              <a:t>domeniu</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1325563"/>
          </a:xfrm>
        </p:spPr>
        <p:txBody>
          <a:bodyPr>
            <a:noAutofit/>
          </a:bodyPr>
          <a:lstStyle/>
          <a:p>
            <a:r>
              <a:rPr lang="en-US" altLang="en-US" sz="2600" dirty="0"/>
              <a:t>ICANN – Internet Corporation for Assigned Names and Numbers:</a:t>
            </a:r>
          </a:p>
          <a:p>
            <a:pPr lvl="1"/>
            <a:r>
              <a:rPr lang="en-US" altLang="en-US" sz="2400" dirty="0" err="1"/>
              <a:t>Administrează</a:t>
            </a:r>
            <a:r>
              <a:rPr lang="en-US" altLang="en-US" sz="2400" dirty="0"/>
              <a:t> </a:t>
            </a:r>
            <a:r>
              <a:rPr lang="en-US" altLang="en-US" sz="2400" dirty="0" err="1"/>
              <a:t>lista</a:t>
            </a:r>
            <a:r>
              <a:rPr lang="en-US" altLang="en-US" sz="2400" dirty="0"/>
              <a:t> de TLD (Top Level Domains);</a:t>
            </a:r>
          </a:p>
          <a:p>
            <a:pPr lvl="1"/>
            <a:r>
              <a:rPr lang="en-US" altLang="en-US" sz="2400" dirty="0" err="1"/>
              <a:t>Deleagă</a:t>
            </a:r>
            <a:r>
              <a:rPr lang="en-US" altLang="en-US" sz="2400" dirty="0"/>
              <a:t> </a:t>
            </a:r>
            <a:r>
              <a:rPr lang="en-US" altLang="en-US" sz="2400" dirty="0" err="1"/>
              <a:t>altor</a:t>
            </a:r>
            <a:r>
              <a:rPr lang="en-US" altLang="en-US" sz="2400" dirty="0"/>
              <a:t> </a:t>
            </a:r>
            <a:r>
              <a:rPr lang="en-US" altLang="en-US" sz="2400" dirty="0" err="1"/>
              <a:t>organizații</a:t>
            </a:r>
            <a:r>
              <a:rPr lang="en-US" altLang="en-US" sz="2400" dirty="0"/>
              <a:t> </a:t>
            </a:r>
            <a:r>
              <a:rPr lang="en-US" altLang="en-US" sz="2400" dirty="0" err="1"/>
              <a:t>autoritatea</a:t>
            </a:r>
            <a:r>
              <a:rPr lang="en-US" altLang="en-US" sz="2400" dirty="0"/>
              <a:t> de a </a:t>
            </a:r>
            <a:r>
              <a:rPr lang="en-US" altLang="en-US" sz="2400" dirty="0" err="1"/>
              <a:t>aloca</a:t>
            </a:r>
            <a:r>
              <a:rPr lang="en-US" altLang="en-US" sz="2400" dirty="0"/>
              <a:t> </a:t>
            </a:r>
            <a:r>
              <a:rPr lang="en-US" altLang="en-US" sz="2400" dirty="0" err="1"/>
              <a:t>numele</a:t>
            </a:r>
            <a:r>
              <a:rPr lang="en-US" altLang="en-US" sz="2400" dirty="0"/>
              <a:t> de </a:t>
            </a:r>
            <a:r>
              <a:rPr lang="en-US" altLang="en-US" sz="2400" dirty="0" err="1"/>
              <a:t>domenii</a:t>
            </a:r>
            <a:r>
              <a:rPr lang="en-US" altLang="en-US" sz="2400" dirty="0"/>
              <a:t> </a:t>
            </a:r>
            <a:r>
              <a:rPr lang="en-US" altLang="en-US" sz="2400" dirty="0" err="1"/>
              <a:t>dintr</a:t>
            </a:r>
            <a:r>
              <a:rPr lang="en-US" altLang="en-US" sz="2400" dirty="0"/>
              <a:t>-un TLD.</a:t>
            </a:r>
          </a:p>
        </p:txBody>
      </p:sp>
      <p:pic>
        <p:nvPicPr>
          <p:cNvPr id="3" name="Screenshot 2020-11-06 at 11.24.07.png" descr="Screenshot 2020-11-06 at 11.24.07.png">
            <a:extLst>
              <a:ext uri="{FF2B5EF4-FFF2-40B4-BE49-F238E27FC236}">
                <a16:creationId xmlns:a16="http://schemas.microsoft.com/office/drawing/2014/main" id="{C80F1052-27CA-936A-2702-8BF4F84A70F5}"/>
              </a:ext>
            </a:extLst>
          </p:cNvPr>
          <p:cNvPicPr>
            <a:picLocks noChangeAspect="1"/>
          </p:cNvPicPr>
          <p:nvPr/>
        </p:nvPicPr>
        <p:blipFill>
          <a:blip r:embed="rId3"/>
          <a:stretch>
            <a:fillRect/>
          </a:stretch>
        </p:blipFill>
        <p:spPr>
          <a:xfrm>
            <a:off x="1621347" y="2980076"/>
            <a:ext cx="8949306" cy="3775638"/>
          </a:xfrm>
          <a:prstGeom prst="rect">
            <a:avLst/>
          </a:prstGeom>
          <a:ln w="12700">
            <a:miter lim="400000"/>
          </a:ln>
        </p:spPr>
      </p:pic>
    </p:spTree>
    <p:extLst>
      <p:ext uri="{BB962C8B-B14F-4D97-AF65-F5344CB8AC3E}">
        <p14:creationId xmlns:p14="http://schemas.microsoft.com/office/powerpoint/2010/main" val="197486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Arhitectura</a:t>
            </a:r>
            <a:endParaRPr lang="en-US" dirty="0"/>
          </a:p>
        </p:txBody>
      </p:sp>
      <p:pic>
        <p:nvPicPr>
          <p:cNvPr id="6" name="Picture 5">
            <a:extLst>
              <a:ext uri="{FF2B5EF4-FFF2-40B4-BE49-F238E27FC236}">
                <a16:creationId xmlns:a16="http://schemas.microsoft.com/office/drawing/2014/main" id="{376DC797-2298-ECB3-75DB-F5BC53C7D21E}"/>
              </a:ext>
            </a:extLst>
          </p:cNvPr>
          <p:cNvPicPr>
            <a:picLocks noChangeAspect="1"/>
          </p:cNvPicPr>
          <p:nvPr/>
        </p:nvPicPr>
        <p:blipFill>
          <a:blip r:embed="rId3"/>
          <a:stretch>
            <a:fillRect/>
          </a:stretch>
        </p:blipFill>
        <p:spPr>
          <a:xfrm>
            <a:off x="2788153" y="2614939"/>
            <a:ext cx="7455073" cy="4227103"/>
          </a:xfrm>
          <a:prstGeom prst="rect">
            <a:avLst/>
          </a:prstGeom>
        </p:spPr>
      </p:pic>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1325563"/>
          </a:xfrm>
        </p:spPr>
        <p:txBody>
          <a:bodyPr>
            <a:noAutofit/>
          </a:bodyPr>
          <a:lstStyle/>
          <a:p>
            <a:r>
              <a:rPr lang="en-US" altLang="en-US" sz="2600" dirty="0"/>
              <a:t>Server-</a:t>
            </a:r>
            <a:r>
              <a:rPr lang="en-US" altLang="en-US" sz="2600" dirty="0" err="1"/>
              <a:t>ele</a:t>
            </a:r>
            <a:r>
              <a:rPr lang="en-US" altLang="en-US" sz="2600" dirty="0"/>
              <a:t> DNS sunt </a:t>
            </a:r>
            <a:r>
              <a:rPr lang="en-US" altLang="en-US" sz="2600" dirty="0" err="1"/>
              <a:t>într</a:t>
            </a:r>
            <a:r>
              <a:rPr lang="en-US" altLang="en-US" sz="2600" dirty="0"/>
              <a:t>-o </a:t>
            </a:r>
            <a:r>
              <a:rPr lang="en-US" altLang="en-US" sz="2600" dirty="0" err="1"/>
              <a:t>rețea</a:t>
            </a:r>
            <a:r>
              <a:rPr lang="en-US" altLang="en-US" sz="2600" dirty="0"/>
              <a:t> </a:t>
            </a:r>
            <a:r>
              <a:rPr lang="en-US" altLang="en-US" sz="2600" dirty="0" err="1"/>
              <a:t>ierarhică</a:t>
            </a:r>
            <a:r>
              <a:rPr lang="en-US" altLang="en-US" sz="2600" dirty="0"/>
              <a:t>;</a:t>
            </a:r>
          </a:p>
          <a:p>
            <a:r>
              <a:rPr lang="en-US" altLang="en-US" sz="2600" dirty="0" err="1"/>
              <a:t>Responsabilitatea</a:t>
            </a:r>
            <a:r>
              <a:rPr lang="en-US" altLang="en-US" sz="2600" dirty="0"/>
              <a:t> de </a:t>
            </a:r>
            <a:r>
              <a:rPr lang="en-US" altLang="en-US" sz="2600" dirty="0" err="1"/>
              <a:t>alocare</a:t>
            </a:r>
            <a:r>
              <a:rPr lang="en-US" altLang="en-US" sz="2600" dirty="0"/>
              <a:t> </a:t>
            </a:r>
            <a:r>
              <a:rPr lang="en-US" altLang="en-US" sz="2600" dirty="0" err="1"/>
              <a:t>și</a:t>
            </a:r>
            <a:r>
              <a:rPr lang="en-US" altLang="en-US" sz="2600" dirty="0"/>
              <a:t> </a:t>
            </a:r>
            <a:r>
              <a:rPr lang="en-US" altLang="en-US" sz="2600" dirty="0" err="1"/>
              <a:t>asociere</a:t>
            </a:r>
            <a:r>
              <a:rPr lang="en-US" altLang="en-US" sz="2600" dirty="0"/>
              <a:t> </a:t>
            </a:r>
            <a:r>
              <a:rPr lang="en-US" altLang="en-US" sz="2600" dirty="0" err="1"/>
              <a:t>este</a:t>
            </a:r>
            <a:r>
              <a:rPr lang="en-US" altLang="en-US" sz="2600" dirty="0"/>
              <a:t> </a:t>
            </a:r>
            <a:r>
              <a:rPr lang="en-US" altLang="en-US" sz="2600" dirty="0" err="1"/>
              <a:t>delegată</a:t>
            </a:r>
            <a:r>
              <a:rPr lang="en-US" altLang="en-US" sz="2600" dirty="0"/>
              <a:t> </a:t>
            </a:r>
            <a:r>
              <a:rPr lang="en-US" altLang="en-US" sz="2600" dirty="0" err="1"/>
              <a:t>prin</a:t>
            </a:r>
            <a:r>
              <a:rPr lang="en-US" altLang="en-US" sz="2600" dirty="0"/>
              <a:t> </a:t>
            </a:r>
            <a:r>
              <a:rPr lang="en-US" altLang="en-US" sz="2600" dirty="0" err="1"/>
              <a:t>numirea</a:t>
            </a:r>
            <a:r>
              <a:rPr lang="en-US" altLang="en-US" sz="2600" dirty="0"/>
              <a:t> </a:t>
            </a:r>
            <a:r>
              <a:rPr lang="en-US" altLang="en-US" sz="2600" dirty="0" err="1"/>
              <a:t>unor</a:t>
            </a:r>
            <a:r>
              <a:rPr lang="en-US" altLang="en-US" sz="2600" dirty="0"/>
              <a:t> </a:t>
            </a:r>
            <a:r>
              <a:rPr lang="en-US" altLang="en-US" sz="2600" dirty="0" err="1"/>
              <a:t>servere</a:t>
            </a:r>
            <a:r>
              <a:rPr lang="en-US" altLang="en-US" sz="2600" dirty="0"/>
              <a:t> </a:t>
            </a:r>
            <a:r>
              <a:rPr lang="en-US" altLang="en-US" sz="2600" dirty="0" err="1"/>
              <a:t>autoritare</a:t>
            </a:r>
            <a:r>
              <a:rPr lang="en-US" altLang="en-US" sz="2600" dirty="0"/>
              <a:t> </a:t>
            </a:r>
            <a:r>
              <a:rPr lang="en-US" altLang="en-US" sz="2600" dirty="0" err="1"/>
              <a:t>peste</a:t>
            </a:r>
            <a:r>
              <a:rPr lang="en-US" altLang="en-US" sz="2600" dirty="0"/>
              <a:t> o </a:t>
            </a:r>
            <a:r>
              <a:rPr lang="en-US" altLang="en-US" sz="2600" dirty="0" err="1"/>
              <a:t>anumită</a:t>
            </a:r>
            <a:r>
              <a:rPr lang="en-US" altLang="en-US" sz="2600" dirty="0"/>
              <a:t> </a:t>
            </a:r>
            <a:r>
              <a:rPr lang="en-US" altLang="en-US" sz="2600" dirty="0" err="1"/>
              <a:t>zonă</a:t>
            </a:r>
            <a:r>
              <a:rPr lang="en-US" altLang="en-US" sz="2600" dirty="0"/>
              <a:t>.</a:t>
            </a:r>
            <a:endParaRPr lang="en-US" altLang="en-US" sz="2400" dirty="0"/>
          </a:p>
        </p:txBody>
      </p:sp>
    </p:spTree>
    <p:extLst>
      <p:ext uri="{BB962C8B-B14F-4D97-AF65-F5344CB8AC3E}">
        <p14:creationId xmlns:p14="http://schemas.microsoft.com/office/powerpoint/2010/main" val="13274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Tipuri</a:t>
            </a:r>
            <a:r>
              <a:rPr lang="en-US" altLang="en-US" dirty="0"/>
              <a:t> de </a:t>
            </a:r>
            <a:r>
              <a:rPr lang="en-US" altLang="en-US" dirty="0" err="1"/>
              <a:t>servere</a:t>
            </a:r>
            <a:endParaRPr lang="en-US" dirty="0"/>
          </a:p>
        </p:txBody>
      </p:sp>
      <p:graphicFrame>
        <p:nvGraphicFramePr>
          <p:cNvPr id="4" name="Table 3">
            <a:extLst>
              <a:ext uri="{FF2B5EF4-FFF2-40B4-BE49-F238E27FC236}">
                <a16:creationId xmlns:a16="http://schemas.microsoft.com/office/drawing/2014/main" id="{4909020A-E5D7-CB04-A8CC-1C591BAACD7D}"/>
              </a:ext>
            </a:extLst>
          </p:cNvPr>
          <p:cNvGraphicFramePr>
            <a:graphicFrameLocks noGrp="1"/>
          </p:cNvGraphicFramePr>
          <p:nvPr>
            <p:extLst>
              <p:ext uri="{D42A27DB-BD31-4B8C-83A1-F6EECF244321}">
                <p14:modId xmlns:p14="http://schemas.microsoft.com/office/powerpoint/2010/main" val="2859616876"/>
              </p:ext>
            </p:extLst>
          </p:nvPr>
        </p:nvGraphicFramePr>
        <p:xfrm>
          <a:off x="493536" y="1854855"/>
          <a:ext cx="11204927" cy="484632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2773339">
                  <a:extLst>
                    <a:ext uri="{9D8B030D-6E8A-4147-A177-3AD203B41FA5}">
                      <a16:colId xmlns:a16="http://schemas.microsoft.com/office/drawing/2014/main" val="3134639006"/>
                    </a:ext>
                  </a:extLst>
                </a:gridCol>
                <a:gridCol w="8431588">
                  <a:extLst>
                    <a:ext uri="{9D8B030D-6E8A-4147-A177-3AD203B41FA5}">
                      <a16:colId xmlns:a16="http://schemas.microsoft.com/office/drawing/2014/main" val="2675454910"/>
                    </a:ext>
                  </a:extLst>
                </a:gridCol>
              </a:tblGrid>
              <a:tr h="370840">
                <a:tc>
                  <a:txBody>
                    <a:bodyPr/>
                    <a:lstStyle/>
                    <a:p>
                      <a:r>
                        <a:rPr lang="en-US" sz="2400" dirty="0">
                          <a:solidFill>
                            <a:schemeClr val="tx1"/>
                          </a:solidFill>
                        </a:rPr>
                        <a:t>Tip</a:t>
                      </a:r>
                    </a:p>
                  </a:txBody>
                  <a:tcPr/>
                </a:tc>
                <a:tc>
                  <a:txBody>
                    <a:bodyPr/>
                    <a:lstStyle/>
                    <a:p>
                      <a:r>
                        <a:rPr lang="en-US" sz="2400" dirty="0" err="1">
                          <a:solidFill>
                            <a:schemeClr val="tx1"/>
                          </a:solidFill>
                        </a:rPr>
                        <a:t>Descriere</a:t>
                      </a:r>
                      <a:endParaRPr lang="en-US" sz="2400" dirty="0">
                        <a:solidFill>
                          <a:schemeClr val="tx1"/>
                        </a:solidFill>
                      </a:endParaRPr>
                    </a:p>
                  </a:txBody>
                  <a:tcPr/>
                </a:tc>
                <a:extLst>
                  <a:ext uri="{0D108BD9-81ED-4DB2-BD59-A6C34878D82A}">
                    <a16:rowId xmlns:a16="http://schemas.microsoft.com/office/drawing/2014/main" val="2337431910"/>
                  </a:ext>
                </a:extLst>
              </a:tr>
              <a:tr h="370840">
                <a:tc>
                  <a:txBody>
                    <a:bodyPr/>
                    <a:lstStyle/>
                    <a:p>
                      <a:r>
                        <a:rPr lang="en-US" sz="2400" dirty="0"/>
                        <a:t>Master / Slave</a:t>
                      </a:r>
                    </a:p>
                  </a:txBody>
                  <a:tcPr/>
                </a:tc>
                <a:tc>
                  <a:txBody>
                    <a:bodyPr/>
                    <a:lstStyle/>
                    <a:p>
                      <a:pPr marL="285750" indent="-285750">
                        <a:buFont typeface="Arial" panose="020B0604020202020204" pitchFamily="34" charset="0"/>
                        <a:buChar char="•"/>
                      </a:pPr>
                      <a:r>
                        <a:rPr lang="en-US" sz="2400" dirty="0" err="1"/>
                        <a:t>Ambele</a:t>
                      </a:r>
                      <a:r>
                        <a:rPr lang="en-US" sz="2400" dirty="0"/>
                        <a:t> </a:t>
                      </a:r>
                      <a:r>
                        <a:rPr lang="en-US" sz="2400" dirty="0" err="1"/>
                        <a:t>servere</a:t>
                      </a:r>
                      <a:r>
                        <a:rPr lang="en-US" sz="2400" dirty="0"/>
                        <a:t> </a:t>
                      </a:r>
                      <a:r>
                        <a:rPr lang="en-US" sz="2400" dirty="0" err="1"/>
                        <a:t>răspund</a:t>
                      </a:r>
                      <a:r>
                        <a:rPr lang="en-US" sz="2400" dirty="0"/>
                        <a:t> </a:t>
                      </a:r>
                      <a:r>
                        <a:rPr lang="en-US" sz="2400" dirty="0" err="1"/>
                        <a:t>cererilor</a:t>
                      </a:r>
                      <a:r>
                        <a:rPr lang="en-US" sz="2400" dirty="0"/>
                        <a:t> DNS.</a:t>
                      </a:r>
                    </a:p>
                  </a:txBody>
                  <a:tcPr/>
                </a:tc>
                <a:extLst>
                  <a:ext uri="{0D108BD9-81ED-4DB2-BD59-A6C34878D82A}">
                    <a16:rowId xmlns:a16="http://schemas.microsoft.com/office/drawing/2014/main" val="3301341657"/>
                  </a:ext>
                </a:extLst>
              </a:tr>
              <a:tr h="370840">
                <a:tc>
                  <a:txBody>
                    <a:bodyPr/>
                    <a:lstStyle/>
                    <a:p>
                      <a:r>
                        <a:rPr lang="en-US" sz="2400" dirty="0"/>
                        <a:t>Server Forwarder</a:t>
                      </a:r>
                    </a:p>
                  </a:txBody>
                  <a:tcPr/>
                </a:tc>
                <a:tc>
                  <a:txBody>
                    <a:bodyPr/>
                    <a:lstStyle/>
                    <a:p>
                      <a:pPr marL="285750" indent="-285750">
                        <a:buFont typeface="Arial" panose="020B0604020202020204" pitchFamily="34" charset="0"/>
                        <a:buChar char="•"/>
                      </a:pPr>
                      <a:r>
                        <a:rPr lang="en-US" sz="2400" dirty="0" err="1"/>
                        <a:t>Ajută</a:t>
                      </a:r>
                      <a:r>
                        <a:rPr lang="en-US" sz="2400" dirty="0"/>
                        <a:t> </a:t>
                      </a:r>
                      <a:r>
                        <a:rPr lang="en-US" sz="2400" dirty="0" err="1"/>
                        <a:t>alte</a:t>
                      </a:r>
                      <a:r>
                        <a:rPr lang="en-US" sz="2400" dirty="0"/>
                        <a:t> </a:t>
                      </a:r>
                      <a:r>
                        <a:rPr lang="en-US" sz="2400" dirty="0" err="1"/>
                        <a:t>servere</a:t>
                      </a:r>
                      <a:r>
                        <a:rPr lang="en-US" sz="2400" dirty="0"/>
                        <a:t> DNS din </a:t>
                      </a:r>
                      <a:r>
                        <a:rPr lang="en-US" sz="2400" dirty="0" err="1"/>
                        <a:t>rețeaua</a:t>
                      </a:r>
                      <a:r>
                        <a:rPr lang="en-US" sz="2400" dirty="0"/>
                        <a:t> </a:t>
                      </a:r>
                      <a:r>
                        <a:rPr lang="en-US" sz="2400" dirty="0" err="1"/>
                        <a:t>locală</a:t>
                      </a:r>
                      <a:r>
                        <a:rPr lang="en-US" sz="2400" dirty="0"/>
                        <a:t> cu </a:t>
                      </a:r>
                      <a:r>
                        <a:rPr lang="en-US" sz="2400" dirty="0" err="1"/>
                        <a:t>rezolvarea</a:t>
                      </a:r>
                      <a:r>
                        <a:rPr lang="en-US" sz="2400" dirty="0"/>
                        <a:t> </a:t>
                      </a:r>
                      <a:r>
                        <a:rPr lang="en-US" sz="2400" dirty="0" err="1"/>
                        <a:t>cererilor</a:t>
                      </a:r>
                      <a:r>
                        <a:rPr lang="en-US" sz="2400" dirty="0"/>
                        <a:t> externe;</a:t>
                      </a:r>
                    </a:p>
                    <a:p>
                      <a:pPr marL="285750" indent="-285750">
                        <a:buFont typeface="Arial" panose="020B0604020202020204" pitchFamily="34" charset="0"/>
                        <a:buChar char="•"/>
                      </a:pPr>
                      <a:r>
                        <a:rPr lang="en-US" sz="2400" dirty="0" err="1"/>
                        <a:t>Folosit</a:t>
                      </a:r>
                      <a:r>
                        <a:rPr lang="en-US" sz="2400" dirty="0"/>
                        <a:t> pentru a </a:t>
                      </a:r>
                      <a:r>
                        <a:rPr lang="en-US" sz="2400" dirty="0" err="1"/>
                        <a:t>masca</a:t>
                      </a:r>
                      <a:r>
                        <a:rPr lang="en-US" sz="2400" dirty="0"/>
                        <a:t> </a:t>
                      </a:r>
                      <a:r>
                        <a:rPr lang="en-US" sz="2400" dirty="0" err="1"/>
                        <a:t>serverele</a:t>
                      </a:r>
                      <a:r>
                        <a:rPr lang="en-US" sz="2400" dirty="0"/>
                        <a:t> DNS locale </a:t>
                      </a:r>
                      <a:r>
                        <a:rPr lang="en-US" sz="2400" dirty="0" err="1"/>
                        <a:t>și</a:t>
                      </a:r>
                      <a:r>
                        <a:rPr lang="en-US" sz="2400" dirty="0"/>
                        <a:t> pentru a reduce </a:t>
                      </a:r>
                      <a:r>
                        <a:rPr lang="en-US" sz="2400" dirty="0" err="1"/>
                        <a:t>traficul</a:t>
                      </a:r>
                      <a:r>
                        <a:rPr lang="en-US" sz="2400" dirty="0"/>
                        <a:t> extern </a:t>
                      </a:r>
                      <a:r>
                        <a:rPr lang="en-US" sz="2400" dirty="0" err="1"/>
                        <a:t>prin</a:t>
                      </a:r>
                      <a:r>
                        <a:rPr lang="en-US" sz="2400" dirty="0"/>
                        <a:t> caching;</a:t>
                      </a:r>
                    </a:p>
                    <a:p>
                      <a:pPr marL="285750" indent="-285750">
                        <a:buFont typeface="Arial" panose="020B0604020202020204" pitchFamily="34" charset="0"/>
                        <a:buChar char="•"/>
                      </a:pPr>
                      <a:r>
                        <a:rPr lang="en-US" sz="2400" dirty="0"/>
                        <a:t>Un server </a:t>
                      </a:r>
                      <a:r>
                        <a:rPr lang="en-US" sz="2400" dirty="0" err="1"/>
                        <a:t>trimite</a:t>
                      </a:r>
                      <a:r>
                        <a:rPr lang="en-US" sz="2400" dirty="0"/>
                        <a:t> la forwarder o </a:t>
                      </a:r>
                      <a:r>
                        <a:rPr lang="en-US" sz="2400" dirty="0" err="1"/>
                        <a:t>cerere</a:t>
                      </a:r>
                      <a:r>
                        <a:rPr lang="en-US" sz="2400" dirty="0"/>
                        <a:t> </a:t>
                      </a:r>
                      <a:r>
                        <a:rPr lang="en-US" sz="2400" dirty="0" err="1"/>
                        <a:t>dacă</a:t>
                      </a:r>
                      <a:r>
                        <a:rPr lang="en-US" sz="2400" dirty="0"/>
                        <a:t> nu </a:t>
                      </a:r>
                      <a:r>
                        <a:rPr lang="en-US" sz="2400" dirty="0" err="1"/>
                        <a:t>este</a:t>
                      </a:r>
                      <a:r>
                        <a:rPr lang="en-US" sz="2400" dirty="0"/>
                        <a:t> </a:t>
                      </a:r>
                      <a:r>
                        <a:rPr lang="en-US" sz="2400" dirty="0" err="1"/>
                        <a:t>autoritar</a:t>
                      </a:r>
                      <a:r>
                        <a:rPr lang="en-US" sz="2400" dirty="0"/>
                        <a:t> </a:t>
                      </a:r>
                      <a:r>
                        <a:rPr lang="en-US" sz="2400" dirty="0" err="1"/>
                        <a:t>peste</a:t>
                      </a:r>
                      <a:r>
                        <a:rPr lang="en-US" sz="2400" dirty="0"/>
                        <a:t> </a:t>
                      </a:r>
                      <a:r>
                        <a:rPr lang="en-US" sz="2400" dirty="0" err="1"/>
                        <a:t>domeniul</a:t>
                      </a:r>
                      <a:r>
                        <a:rPr lang="en-US" sz="2400" dirty="0"/>
                        <a:t> </a:t>
                      </a:r>
                      <a:r>
                        <a:rPr lang="en-US" sz="2400" dirty="0" err="1"/>
                        <a:t>cerut</a:t>
                      </a:r>
                      <a:r>
                        <a:rPr lang="en-US" sz="2400" dirty="0"/>
                        <a:t> </a:t>
                      </a:r>
                      <a:r>
                        <a:rPr lang="en-US" sz="2400" dirty="0" err="1"/>
                        <a:t>și</a:t>
                      </a:r>
                      <a:r>
                        <a:rPr lang="en-US" sz="2400" dirty="0"/>
                        <a:t> nu are </a:t>
                      </a:r>
                      <a:r>
                        <a:rPr lang="en-US" sz="2400" dirty="0" err="1"/>
                        <a:t>informația</a:t>
                      </a:r>
                      <a:r>
                        <a:rPr lang="en-US" sz="2400" dirty="0"/>
                        <a:t> </a:t>
                      </a:r>
                      <a:r>
                        <a:rPr lang="en-US" sz="2400" dirty="0" err="1"/>
                        <a:t>în</a:t>
                      </a:r>
                      <a:r>
                        <a:rPr lang="en-US" sz="2400" dirty="0"/>
                        <a:t> cache.</a:t>
                      </a:r>
                    </a:p>
                  </a:txBody>
                  <a:tcPr/>
                </a:tc>
                <a:extLst>
                  <a:ext uri="{0D108BD9-81ED-4DB2-BD59-A6C34878D82A}">
                    <a16:rowId xmlns:a16="http://schemas.microsoft.com/office/drawing/2014/main" val="3469969942"/>
                  </a:ext>
                </a:extLst>
              </a:tr>
              <a:tr h="370840">
                <a:tc>
                  <a:txBody>
                    <a:bodyPr/>
                    <a:lstStyle/>
                    <a:p>
                      <a:r>
                        <a:rPr lang="en-US" sz="2400" dirty="0"/>
                        <a:t>Caching-only</a:t>
                      </a:r>
                    </a:p>
                  </a:txBody>
                  <a:tcPr/>
                </a:tc>
                <a:tc>
                  <a:txBody>
                    <a:bodyPr/>
                    <a:lstStyle/>
                    <a:p>
                      <a:pPr marL="285750" indent="-285750">
                        <a:buFont typeface="Arial" panose="020B0604020202020204" pitchFamily="34" charset="0"/>
                        <a:buChar char="•"/>
                      </a:pPr>
                      <a:r>
                        <a:rPr lang="en-US" sz="2400" dirty="0"/>
                        <a:t>Server </a:t>
                      </a:r>
                      <a:r>
                        <a:rPr lang="en-US" sz="2400" dirty="0" err="1"/>
                        <a:t>autoritar</a:t>
                      </a:r>
                      <a:r>
                        <a:rPr lang="en-US" sz="2400" dirty="0"/>
                        <a:t> </a:t>
                      </a:r>
                      <a:r>
                        <a:rPr lang="en-US" sz="2400" dirty="0" err="1"/>
                        <a:t>doar</a:t>
                      </a:r>
                      <a:r>
                        <a:rPr lang="en-US" sz="2400" dirty="0"/>
                        <a:t> pe </a:t>
                      </a:r>
                      <a:r>
                        <a:rPr lang="en-US" sz="2400" dirty="0" err="1"/>
                        <a:t>domeniul</a:t>
                      </a:r>
                      <a:r>
                        <a:rPr lang="en-US" sz="2400" dirty="0"/>
                        <a:t> 0.0.0.127 (</a:t>
                      </a:r>
                      <a:r>
                        <a:rPr lang="en-US" sz="2400" dirty="0" err="1"/>
                        <a:t>in.addr.arpa</a:t>
                      </a:r>
                      <a:r>
                        <a:rPr lang="en-US" sz="2400" dirty="0"/>
                        <a:t>);</a:t>
                      </a:r>
                    </a:p>
                    <a:p>
                      <a:pPr marL="285750" indent="-285750">
                        <a:buFont typeface="Arial" panose="020B0604020202020204" pitchFamily="34" charset="0"/>
                        <a:buChar char="•"/>
                      </a:pPr>
                      <a:r>
                        <a:rPr lang="en-US" sz="2400" dirty="0"/>
                        <a:t>Face caching de </a:t>
                      </a:r>
                      <a:r>
                        <a:rPr lang="en-US" sz="2400" dirty="0" err="1"/>
                        <a:t>înregistrări</a:t>
                      </a:r>
                      <a:r>
                        <a:rPr lang="en-US" sz="2400" dirty="0"/>
                        <a:t> des </a:t>
                      </a:r>
                      <a:r>
                        <a:rPr lang="en-US" sz="2400" dirty="0" err="1"/>
                        <a:t>folosite</a:t>
                      </a:r>
                      <a:r>
                        <a:rPr lang="en-US" sz="2400" dirty="0"/>
                        <a:t> pentru a reduce </a:t>
                      </a:r>
                      <a:r>
                        <a:rPr lang="en-US" sz="2400" dirty="0" err="1"/>
                        <a:t>traficul</a:t>
                      </a:r>
                      <a:r>
                        <a:rPr lang="en-US" sz="2400" dirty="0"/>
                        <a:t> DNS.</a:t>
                      </a:r>
                    </a:p>
                  </a:txBody>
                  <a:tcPr/>
                </a:tc>
                <a:extLst>
                  <a:ext uri="{0D108BD9-81ED-4DB2-BD59-A6C34878D82A}">
                    <a16:rowId xmlns:a16="http://schemas.microsoft.com/office/drawing/2014/main" val="1320765239"/>
                  </a:ext>
                </a:extLst>
              </a:tr>
              <a:tr h="370840">
                <a:tc>
                  <a:txBody>
                    <a:bodyPr/>
                    <a:lstStyle/>
                    <a:p>
                      <a:r>
                        <a:rPr lang="en-US" sz="2400" dirty="0"/>
                        <a:t>Root Server</a:t>
                      </a:r>
                    </a:p>
                  </a:txBody>
                  <a:tcPr/>
                </a:tc>
                <a:tc>
                  <a:txBody>
                    <a:bodyPr/>
                    <a:lstStyle/>
                    <a:p>
                      <a:pPr marL="285750" indent="-285750">
                        <a:buFont typeface="Arial" panose="020B0604020202020204" pitchFamily="34" charset="0"/>
                        <a:buChar char="•"/>
                      </a:pPr>
                      <a:r>
                        <a:rPr lang="en-US" sz="2400" dirty="0" err="1"/>
                        <a:t>Administrează</a:t>
                      </a:r>
                      <a:r>
                        <a:rPr lang="en-US" sz="2400" dirty="0"/>
                        <a:t> TLD-</a:t>
                      </a:r>
                      <a:r>
                        <a:rPr lang="en-US" sz="2400" dirty="0" err="1"/>
                        <a:t>uri</a:t>
                      </a:r>
                      <a:r>
                        <a:rPr lang="en-US" sz="2400" dirty="0"/>
                        <a:t> (Top Level Domains).</a:t>
                      </a:r>
                    </a:p>
                  </a:txBody>
                  <a:tcPr/>
                </a:tc>
                <a:extLst>
                  <a:ext uri="{0D108BD9-81ED-4DB2-BD59-A6C34878D82A}">
                    <a16:rowId xmlns:a16="http://schemas.microsoft.com/office/drawing/2014/main" val="949649904"/>
                  </a:ext>
                </a:extLst>
              </a:tr>
            </a:tbl>
          </a:graphicData>
        </a:graphic>
      </p:graphicFrame>
    </p:spTree>
    <p:extLst>
      <p:ext uri="{BB962C8B-B14F-4D97-AF65-F5344CB8AC3E}">
        <p14:creationId xmlns:p14="http://schemas.microsoft.com/office/powerpoint/2010/main" val="27047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Tipuri</a:t>
            </a:r>
            <a:r>
              <a:rPr lang="en-US" altLang="en-US" dirty="0"/>
              <a:t> de server: Master / slave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2211837"/>
          </a:xfrm>
        </p:spPr>
        <p:txBody>
          <a:bodyPr>
            <a:noAutofit/>
          </a:bodyPr>
          <a:lstStyle/>
          <a:p>
            <a:r>
              <a:rPr lang="en-US" altLang="en-US" sz="2600" dirty="0" err="1"/>
              <a:t>Fiecare</a:t>
            </a:r>
            <a:r>
              <a:rPr lang="en-US" altLang="en-US" sz="2600" dirty="0"/>
              <a:t> </a:t>
            </a:r>
            <a:r>
              <a:rPr lang="en-US" altLang="en-US" sz="2600" dirty="0" err="1"/>
              <a:t>domeniu</a:t>
            </a:r>
            <a:r>
              <a:rPr lang="en-US" altLang="en-US" sz="2600" dirty="0"/>
              <a:t> trebuie </a:t>
            </a:r>
            <a:r>
              <a:rPr lang="en-US" altLang="en-US" sz="2600" dirty="0" err="1"/>
              <a:t>să</a:t>
            </a:r>
            <a:r>
              <a:rPr lang="en-US" altLang="en-US" sz="2600" dirty="0"/>
              <a:t> </a:t>
            </a:r>
            <a:r>
              <a:rPr lang="en-US" altLang="en-US" sz="2600" dirty="0" err="1"/>
              <a:t>aibă</a:t>
            </a:r>
            <a:r>
              <a:rPr lang="en-US" altLang="en-US" sz="2600" dirty="0"/>
              <a:t> o </a:t>
            </a:r>
            <a:r>
              <a:rPr lang="en-US" altLang="en-US" sz="2600" dirty="0" err="1"/>
              <a:t>zonă</a:t>
            </a:r>
            <a:r>
              <a:rPr lang="en-US" altLang="en-US" sz="2600" dirty="0"/>
              <a:t> de master pentru a </a:t>
            </a:r>
            <a:r>
              <a:rPr lang="en-US" altLang="en-US" sz="2600" dirty="0" err="1"/>
              <a:t>putea</a:t>
            </a:r>
            <a:r>
              <a:rPr lang="en-US" altLang="en-US" sz="2600" dirty="0"/>
              <a:t> genera </a:t>
            </a:r>
            <a:r>
              <a:rPr lang="en-US" altLang="en-US" sz="2600" dirty="0" err="1"/>
              <a:t>răspunsuri</a:t>
            </a:r>
            <a:r>
              <a:rPr lang="en-US" altLang="en-US" sz="2600" dirty="0"/>
              <a:t> </a:t>
            </a:r>
            <a:r>
              <a:rPr lang="en-US" altLang="en-US" sz="2600" dirty="0" err="1"/>
              <a:t>autoritare</a:t>
            </a:r>
            <a:r>
              <a:rPr lang="en-US" altLang="en-US" sz="2600" dirty="0"/>
              <a:t> pe </a:t>
            </a:r>
            <a:r>
              <a:rPr lang="en-US" altLang="en-US" sz="2600" dirty="0" err="1"/>
              <a:t>domeniul</a:t>
            </a:r>
            <a:r>
              <a:rPr lang="en-US" altLang="en-US" sz="2600" dirty="0"/>
              <a:t> </a:t>
            </a:r>
            <a:r>
              <a:rPr lang="en-US" altLang="en-US" sz="2600" dirty="0" err="1"/>
              <a:t>gestionat</a:t>
            </a:r>
            <a:r>
              <a:rPr lang="en-US" altLang="en-US" sz="2600" dirty="0"/>
              <a:t>;</a:t>
            </a:r>
          </a:p>
          <a:p>
            <a:r>
              <a:rPr lang="en-US" altLang="en-US" sz="2600" dirty="0"/>
              <a:t>Server-</a:t>
            </a:r>
            <a:r>
              <a:rPr lang="en-US" altLang="en-US" sz="2600" dirty="0" err="1"/>
              <a:t>ul</a:t>
            </a:r>
            <a:r>
              <a:rPr lang="en-US" altLang="en-US" sz="2600" dirty="0"/>
              <a:t> Slave </a:t>
            </a:r>
            <a:r>
              <a:rPr lang="en-US" altLang="en-US" sz="2600" dirty="0" err="1"/>
              <a:t>va</a:t>
            </a:r>
            <a:r>
              <a:rPr lang="en-US" altLang="en-US" sz="2600" dirty="0"/>
              <a:t> </a:t>
            </a:r>
            <a:r>
              <a:rPr lang="en-US" altLang="en-US" sz="2600" dirty="0" err="1"/>
              <a:t>contacta</a:t>
            </a:r>
            <a:r>
              <a:rPr lang="en-US" altLang="en-US" sz="2600" dirty="0"/>
              <a:t> periodic Server-</a:t>
            </a:r>
            <a:r>
              <a:rPr lang="en-US" altLang="en-US" sz="2600" dirty="0" err="1"/>
              <a:t>ul</a:t>
            </a:r>
            <a:r>
              <a:rPr lang="en-US" altLang="en-US" sz="2600" dirty="0"/>
              <a:t> Master pentru a </a:t>
            </a:r>
            <a:r>
              <a:rPr lang="en-US" altLang="en-US" sz="2600" dirty="0" err="1"/>
              <a:t>obține</a:t>
            </a:r>
            <a:r>
              <a:rPr lang="en-US" altLang="en-US" sz="2600" dirty="0"/>
              <a:t> </a:t>
            </a:r>
            <a:r>
              <a:rPr lang="en-US" altLang="en-US" sz="2600" dirty="0" err="1"/>
              <a:t>lista</a:t>
            </a:r>
            <a:r>
              <a:rPr lang="en-US" altLang="en-US" sz="2600" dirty="0"/>
              <a:t> de </a:t>
            </a:r>
            <a:r>
              <a:rPr lang="en-US" altLang="en-US" sz="2600" dirty="0" err="1"/>
              <a:t>înregistrări</a:t>
            </a:r>
            <a:r>
              <a:rPr lang="en-US" altLang="en-US" sz="2600" dirty="0"/>
              <a:t> configurate;</a:t>
            </a:r>
          </a:p>
          <a:p>
            <a:r>
              <a:rPr lang="en-US" altLang="en-US" sz="2600" dirty="0"/>
              <a:t>Zona slave trebuie </a:t>
            </a:r>
            <a:r>
              <a:rPr lang="en-US" altLang="en-US" sz="2600" dirty="0" err="1"/>
              <a:t>să</a:t>
            </a:r>
            <a:r>
              <a:rPr lang="en-US" altLang="en-US" sz="2600" dirty="0"/>
              <a:t> </a:t>
            </a:r>
            <a:r>
              <a:rPr lang="en-US" altLang="en-US" sz="2600" dirty="0" err="1"/>
              <a:t>precizeze</a:t>
            </a:r>
            <a:r>
              <a:rPr lang="en-US" altLang="en-US" sz="2600" dirty="0"/>
              <a:t> explicit zona master.</a:t>
            </a:r>
            <a:endParaRPr lang="en-US" altLang="en-US" sz="2400" dirty="0"/>
          </a:p>
        </p:txBody>
      </p:sp>
      <p:pic>
        <p:nvPicPr>
          <p:cNvPr id="4" name="Picture 3">
            <a:extLst>
              <a:ext uri="{FF2B5EF4-FFF2-40B4-BE49-F238E27FC236}">
                <a16:creationId xmlns:a16="http://schemas.microsoft.com/office/drawing/2014/main" id="{BA8D9F3D-3619-97C5-9057-EDD19A0D5ABE}"/>
              </a:ext>
            </a:extLst>
          </p:cNvPr>
          <p:cNvPicPr>
            <a:picLocks noChangeAspect="1"/>
          </p:cNvPicPr>
          <p:nvPr/>
        </p:nvPicPr>
        <p:blipFill>
          <a:blip r:embed="rId3"/>
          <a:stretch>
            <a:fillRect/>
          </a:stretch>
        </p:blipFill>
        <p:spPr>
          <a:xfrm>
            <a:off x="1740039" y="3959157"/>
            <a:ext cx="8711921" cy="2602262"/>
          </a:xfrm>
          <a:prstGeom prst="rect">
            <a:avLst/>
          </a:prstGeom>
        </p:spPr>
      </p:pic>
    </p:spTree>
    <p:extLst>
      <p:ext uri="{BB962C8B-B14F-4D97-AF65-F5344CB8AC3E}">
        <p14:creationId xmlns:p14="http://schemas.microsoft.com/office/powerpoint/2010/main" val="328696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Tipuri</a:t>
            </a:r>
            <a:r>
              <a:rPr lang="en-US" altLang="en-US" dirty="0"/>
              <a:t> de </a:t>
            </a:r>
            <a:r>
              <a:rPr lang="en-US" altLang="en-US" dirty="0" err="1"/>
              <a:t>cereri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3000" dirty="0"/>
              <a:t>Recursive:</a:t>
            </a:r>
          </a:p>
          <a:p>
            <a:pPr lvl="1"/>
            <a:r>
              <a:rPr lang="en-US" altLang="en-US" sz="2800" dirty="0" err="1"/>
              <a:t>Cererea</a:t>
            </a:r>
            <a:r>
              <a:rPr lang="en-US" altLang="en-US" sz="2800" dirty="0"/>
              <a:t> trebuie </a:t>
            </a:r>
            <a:r>
              <a:rPr lang="en-US" altLang="en-US" sz="2800" dirty="0" err="1"/>
              <a:t>rezolvată</a:t>
            </a:r>
            <a:r>
              <a:rPr lang="en-US" altLang="en-US" sz="2800" dirty="0"/>
              <a:t> de server-</a:t>
            </a:r>
            <a:r>
              <a:rPr lang="en-US" altLang="en-US" sz="2800" dirty="0" err="1"/>
              <a:t>ul</a:t>
            </a:r>
            <a:r>
              <a:rPr lang="en-US" altLang="en-US" sz="2800" dirty="0"/>
              <a:t> </a:t>
            </a:r>
            <a:r>
              <a:rPr lang="en-US" altLang="en-US" sz="2800" dirty="0" err="1"/>
              <a:t>interogat</a:t>
            </a:r>
            <a:r>
              <a:rPr lang="en-US" altLang="en-US" sz="2800" dirty="0"/>
              <a:t>;</a:t>
            </a:r>
          </a:p>
          <a:p>
            <a:pPr lvl="1"/>
            <a:r>
              <a:rPr lang="en-US" altLang="en-US" sz="2800" dirty="0" err="1"/>
              <a:t>Trimise</a:t>
            </a:r>
            <a:r>
              <a:rPr lang="en-US" altLang="en-US" sz="2800" dirty="0"/>
              <a:t> </a:t>
            </a:r>
            <a:r>
              <a:rPr lang="en-US" altLang="en-US" sz="2800" dirty="0" err="1"/>
              <a:t>în</a:t>
            </a:r>
            <a:r>
              <a:rPr lang="en-US" altLang="en-US" sz="2800" dirty="0"/>
              <a:t> general de </a:t>
            </a:r>
            <a:r>
              <a:rPr lang="en-US" altLang="en-US" sz="2800" dirty="0" err="1"/>
              <a:t>aplicațiile</a:t>
            </a:r>
            <a:r>
              <a:rPr lang="en-US" altLang="en-US" sz="2800" dirty="0"/>
              <a:t> client.</a:t>
            </a:r>
          </a:p>
          <a:p>
            <a:r>
              <a:rPr lang="en-US" altLang="en-US" sz="3000" dirty="0" err="1"/>
              <a:t>Nerecursive</a:t>
            </a:r>
            <a:r>
              <a:rPr lang="en-US" altLang="en-US" sz="3000" dirty="0"/>
              <a:t>:</a:t>
            </a:r>
          </a:p>
          <a:p>
            <a:pPr lvl="1"/>
            <a:r>
              <a:rPr lang="en-US" altLang="en-US" sz="2800" dirty="0" err="1"/>
              <a:t>Cererea</a:t>
            </a:r>
            <a:r>
              <a:rPr lang="en-US" altLang="en-US" sz="2800" dirty="0"/>
              <a:t> </a:t>
            </a:r>
            <a:r>
              <a:rPr lang="en-US" altLang="en-US" sz="2800" dirty="0" err="1"/>
              <a:t>primește</a:t>
            </a:r>
            <a:r>
              <a:rPr lang="en-US" altLang="en-US" sz="2800" dirty="0"/>
              <a:t> </a:t>
            </a:r>
            <a:r>
              <a:rPr lang="en-US" altLang="en-US" sz="2800" dirty="0" err="1"/>
              <a:t>răspuns</a:t>
            </a:r>
            <a:r>
              <a:rPr lang="en-US" altLang="en-US" sz="2800" dirty="0"/>
              <a:t> </a:t>
            </a:r>
            <a:r>
              <a:rPr lang="en-US" altLang="en-US" sz="2800" dirty="0" err="1"/>
              <a:t>doar</a:t>
            </a:r>
            <a:r>
              <a:rPr lang="en-US" altLang="en-US" sz="2800" dirty="0"/>
              <a:t> </a:t>
            </a:r>
            <a:r>
              <a:rPr lang="en-US" altLang="en-US" sz="2800" dirty="0" err="1"/>
              <a:t>dacă</a:t>
            </a:r>
            <a:r>
              <a:rPr lang="en-US" altLang="en-US" sz="2800" dirty="0"/>
              <a:t> server-</a:t>
            </a:r>
            <a:r>
              <a:rPr lang="en-US" altLang="en-US" sz="2800" dirty="0" err="1"/>
              <a:t>ul</a:t>
            </a:r>
            <a:r>
              <a:rPr lang="en-US" altLang="en-US" sz="2800" dirty="0"/>
              <a:t> </a:t>
            </a:r>
            <a:r>
              <a:rPr lang="en-US" altLang="en-US" sz="2800" dirty="0" err="1"/>
              <a:t>interogat</a:t>
            </a:r>
            <a:r>
              <a:rPr lang="en-US" altLang="en-US" sz="2800" dirty="0"/>
              <a:t>:</a:t>
            </a:r>
          </a:p>
          <a:p>
            <a:pPr lvl="2"/>
            <a:r>
              <a:rPr lang="en-US" altLang="en-US" sz="2600" dirty="0"/>
              <a:t>Are </a:t>
            </a:r>
            <a:r>
              <a:rPr lang="en-US" altLang="en-US" sz="2600" dirty="0" err="1"/>
              <a:t>intrarea</a:t>
            </a:r>
            <a:r>
              <a:rPr lang="en-US" altLang="en-US" sz="2600" dirty="0"/>
              <a:t> </a:t>
            </a:r>
            <a:r>
              <a:rPr lang="en-US" altLang="en-US" sz="2600" dirty="0" err="1"/>
              <a:t>în</a:t>
            </a:r>
            <a:r>
              <a:rPr lang="en-US" altLang="en-US" sz="2600" dirty="0"/>
              <a:t> cache;</a:t>
            </a:r>
          </a:p>
          <a:p>
            <a:pPr lvl="2"/>
            <a:r>
              <a:rPr lang="en-US" altLang="en-US" sz="2600" dirty="0"/>
              <a:t>E </a:t>
            </a:r>
            <a:r>
              <a:rPr lang="en-US" altLang="en-US" sz="2600" dirty="0" err="1"/>
              <a:t>autoritar</a:t>
            </a:r>
            <a:r>
              <a:rPr lang="en-US" altLang="en-US" sz="2600" dirty="0"/>
              <a:t> pentru </a:t>
            </a:r>
            <a:r>
              <a:rPr lang="en-US" altLang="en-US" sz="2600" dirty="0" err="1"/>
              <a:t>cerere</a:t>
            </a:r>
            <a:r>
              <a:rPr lang="en-US" altLang="en-US" sz="2600" dirty="0"/>
              <a:t>.</a:t>
            </a:r>
          </a:p>
          <a:p>
            <a:pPr lvl="1"/>
            <a:r>
              <a:rPr lang="en-US" altLang="en-US" sz="2800" dirty="0" err="1"/>
              <a:t>Dacă</a:t>
            </a:r>
            <a:r>
              <a:rPr lang="en-US" altLang="en-US" sz="2800" dirty="0"/>
              <a:t> nu sunt </a:t>
            </a:r>
            <a:r>
              <a:rPr lang="en-US" altLang="en-US" sz="2800" dirty="0" err="1"/>
              <a:t>respectate</a:t>
            </a:r>
            <a:r>
              <a:rPr lang="en-US" altLang="en-US" sz="2800" dirty="0"/>
              <a:t> </a:t>
            </a:r>
            <a:r>
              <a:rPr lang="en-US" altLang="en-US" sz="2800" dirty="0" err="1"/>
              <a:t>condițiile</a:t>
            </a:r>
            <a:r>
              <a:rPr lang="en-US" altLang="en-US" sz="2800" dirty="0"/>
              <a:t>:</a:t>
            </a:r>
          </a:p>
          <a:p>
            <a:pPr lvl="2"/>
            <a:r>
              <a:rPr lang="en-US" altLang="en-US" sz="2600" dirty="0"/>
              <a:t>Este </a:t>
            </a:r>
            <a:r>
              <a:rPr lang="en-US" altLang="en-US" sz="2600" dirty="0" err="1"/>
              <a:t>returnat</a:t>
            </a:r>
            <a:r>
              <a:rPr lang="en-US" altLang="en-US" sz="2600" dirty="0"/>
              <a:t> </a:t>
            </a:r>
            <a:r>
              <a:rPr lang="en-US" altLang="en-US" sz="2600" dirty="0" err="1"/>
              <a:t>faptul</a:t>
            </a:r>
            <a:r>
              <a:rPr lang="en-US" altLang="en-US" sz="2600" dirty="0"/>
              <a:t> </a:t>
            </a:r>
            <a:r>
              <a:rPr lang="en-US" altLang="en-US" sz="2600" dirty="0" err="1"/>
              <a:t>că</a:t>
            </a:r>
            <a:r>
              <a:rPr lang="en-US" altLang="en-US" sz="2600" dirty="0"/>
              <a:t> nu se poate </a:t>
            </a:r>
            <a:r>
              <a:rPr lang="en-US" altLang="en-US" sz="2600" dirty="0" err="1"/>
              <a:t>rezolva</a:t>
            </a:r>
            <a:r>
              <a:rPr lang="en-US" altLang="en-US" sz="2600" dirty="0"/>
              <a:t> </a:t>
            </a:r>
            <a:r>
              <a:rPr lang="en-US" altLang="en-US" sz="2600" dirty="0" err="1"/>
              <a:t>cererea</a:t>
            </a:r>
            <a:r>
              <a:rPr lang="en-US" altLang="en-US" sz="2600" dirty="0"/>
              <a:t>;</a:t>
            </a:r>
          </a:p>
          <a:p>
            <a:pPr lvl="2"/>
            <a:r>
              <a:rPr lang="en-US" altLang="en-US" sz="2600" dirty="0"/>
              <a:t>Se </a:t>
            </a:r>
            <a:r>
              <a:rPr lang="en-US" altLang="en-US" sz="2600" dirty="0" err="1"/>
              <a:t>indică</a:t>
            </a:r>
            <a:r>
              <a:rPr lang="en-US" altLang="en-US" sz="2600" dirty="0"/>
              <a:t> un alt server de </a:t>
            </a:r>
            <a:r>
              <a:rPr lang="en-US" altLang="en-US" sz="2600" dirty="0" err="1"/>
              <a:t>nume</a:t>
            </a:r>
            <a:r>
              <a:rPr lang="en-US" altLang="en-US" sz="2600" dirty="0"/>
              <a:t>.</a:t>
            </a:r>
          </a:p>
        </p:txBody>
      </p:sp>
    </p:spTree>
    <p:extLst>
      <p:ext uri="{BB962C8B-B14F-4D97-AF65-F5344CB8AC3E}">
        <p14:creationId xmlns:p14="http://schemas.microsoft.com/office/powerpoint/2010/main" val="312674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Tipuri</a:t>
            </a:r>
            <a:r>
              <a:rPr lang="en-US" altLang="en-US" dirty="0"/>
              <a:t> de </a:t>
            </a:r>
            <a:r>
              <a:rPr lang="en-US" altLang="en-US" dirty="0" err="1"/>
              <a:t>înregistrări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849965"/>
          </a:xfrm>
        </p:spPr>
        <p:txBody>
          <a:bodyPr>
            <a:noAutofit/>
          </a:bodyPr>
          <a:lstStyle/>
          <a:p>
            <a:r>
              <a:rPr lang="en-US" altLang="en-US" sz="3000" dirty="0"/>
              <a:t>Pentru a cere </a:t>
            </a:r>
            <a:r>
              <a:rPr lang="en-US" altLang="en-US" sz="3000" dirty="0" err="1"/>
              <a:t>anumite</a:t>
            </a:r>
            <a:r>
              <a:rPr lang="en-US" altLang="en-US" sz="3000" dirty="0"/>
              <a:t> </a:t>
            </a:r>
            <a:r>
              <a:rPr lang="en-US" altLang="en-US" sz="3000" dirty="0" err="1"/>
              <a:t>informații</a:t>
            </a:r>
            <a:r>
              <a:rPr lang="en-US" altLang="en-US" sz="3000" dirty="0"/>
              <a:t> se poate </a:t>
            </a:r>
            <a:r>
              <a:rPr lang="en-US" altLang="en-US" sz="3000" dirty="0" err="1"/>
              <a:t>folosi</a:t>
            </a:r>
            <a:r>
              <a:rPr lang="en-US" altLang="en-US" sz="3000" dirty="0"/>
              <a:t> </a:t>
            </a:r>
            <a:r>
              <a:rPr lang="en-US" altLang="en-US" sz="3000" dirty="0" err="1"/>
              <a:t>comanda</a:t>
            </a:r>
            <a:r>
              <a:rPr lang="en-US" altLang="en-US" sz="3000" dirty="0"/>
              <a:t>:</a:t>
            </a:r>
            <a:br>
              <a:rPr lang="en-US" altLang="en-US" sz="2600" dirty="0"/>
            </a:br>
            <a:r>
              <a:rPr lang="en-US" altLang="en-US" sz="2600" dirty="0"/>
              <a:t>host </a:t>
            </a:r>
            <a:r>
              <a:rPr lang="en-US" altLang="en-US" sz="2600" dirty="0">
                <a:solidFill>
                  <a:srgbClr val="FF0000"/>
                </a:solidFill>
              </a:rPr>
              <a:t>–t MX</a:t>
            </a:r>
            <a:r>
              <a:rPr lang="en-US" altLang="en-US" sz="2600" dirty="0"/>
              <a:t> cs.pub.ro:</a:t>
            </a:r>
          </a:p>
        </p:txBody>
      </p:sp>
      <p:graphicFrame>
        <p:nvGraphicFramePr>
          <p:cNvPr id="4" name="Table 3">
            <a:extLst>
              <a:ext uri="{FF2B5EF4-FFF2-40B4-BE49-F238E27FC236}">
                <a16:creationId xmlns:a16="http://schemas.microsoft.com/office/drawing/2014/main" id="{A35D3EFB-648E-1719-8102-BA7966644BDC}"/>
              </a:ext>
            </a:extLst>
          </p:cNvPr>
          <p:cNvGraphicFramePr>
            <a:graphicFrameLocks noGrp="1"/>
          </p:cNvGraphicFramePr>
          <p:nvPr>
            <p:extLst>
              <p:ext uri="{D42A27DB-BD31-4B8C-83A1-F6EECF244321}">
                <p14:modId xmlns:p14="http://schemas.microsoft.com/office/powerpoint/2010/main" val="3594738409"/>
              </p:ext>
            </p:extLst>
          </p:nvPr>
        </p:nvGraphicFramePr>
        <p:xfrm>
          <a:off x="186158" y="2825135"/>
          <a:ext cx="11720707" cy="367284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747580">
                  <a:extLst>
                    <a:ext uri="{9D8B030D-6E8A-4147-A177-3AD203B41FA5}">
                      <a16:colId xmlns:a16="http://schemas.microsoft.com/office/drawing/2014/main" val="25046278"/>
                    </a:ext>
                  </a:extLst>
                </a:gridCol>
                <a:gridCol w="5299587">
                  <a:extLst>
                    <a:ext uri="{9D8B030D-6E8A-4147-A177-3AD203B41FA5}">
                      <a16:colId xmlns:a16="http://schemas.microsoft.com/office/drawing/2014/main" val="94395744"/>
                    </a:ext>
                  </a:extLst>
                </a:gridCol>
                <a:gridCol w="5673540">
                  <a:extLst>
                    <a:ext uri="{9D8B030D-6E8A-4147-A177-3AD203B41FA5}">
                      <a16:colId xmlns:a16="http://schemas.microsoft.com/office/drawing/2014/main" val="3684753482"/>
                    </a:ext>
                  </a:extLst>
                </a:gridCol>
              </a:tblGrid>
              <a:tr h="370840">
                <a:tc>
                  <a:txBody>
                    <a:bodyPr/>
                    <a:lstStyle/>
                    <a:p>
                      <a:r>
                        <a:rPr lang="en-US" b="1" dirty="0">
                          <a:solidFill>
                            <a:schemeClr val="tx1"/>
                          </a:solidFill>
                        </a:rPr>
                        <a:t>Tip</a:t>
                      </a:r>
                    </a:p>
                  </a:txBody>
                  <a:tcPr/>
                </a:tc>
                <a:tc>
                  <a:txBody>
                    <a:bodyPr/>
                    <a:lstStyle/>
                    <a:p>
                      <a:r>
                        <a:rPr lang="en-US" b="1" dirty="0">
                          <a:solidFill>
                            <a:schemeClr val="tx1"/>
                          </a:solidFill>
                        </a:rPr>
                        <a:t>Rol</a:t>
                      </a:r>
                    </a:p>
                  </a:txBody>
                  <a:tcPr/>
                </a:tc>
                <a:tc>
                  <a:txBody>
                    <a:bodyPr/>
                    <a:lstStyle/>
                    <a:p>
                      <a:r>
                        <a:rPr lang="en-US" b="1" dirty="0" err="1">
                          <a:solidFill>
                            <a:schemeClr val="tx1"/>
                          </a:solidFill>
                        </a:rPr>
                        <a:t>Exemplu</a:t>
                      </a:r>
                      <a:endParaRPr lang="en-US" b="1" dirty="0">
                        <a:solidFill>
                          <a:schemeClr val="tx1"/>
                        </a:solidFill>
                      </a:endParaRPr>
                    </a:p>
                  </a:txBody>
                  <a:tcPr/>
                </a:tc>
                <a:extLst>
                  <a:ext uri="{0D108BD9-81ED-4DB2-BD59-A6C34878D82A}">
                    <a16:rowId xmlns:a16="http://schemas.microsoft.com/office/drawing/2014/main" val="626561405"/>
                  </a:ext>
                </a:extLst>
              </a:tr>
              <a:tr h="370840">
                <a:tc>
                  <a:txBody>
                    <a:bodyPr/>
                    <a:lstStyle/>
                    <a:p>
                      <a:pPr algn="ctr"/>
                      <a:r>
                        <a:rPr lang="en-US" b="1" dirty="0"/>
                        <a:t>A</a:t>
                      </a:r>
                    </a:p>
                  </a:txBody>
                  <a:tcPr/>
                </a:tc>
                <a:tc>
                  <a:txBody>
                    <a:bodyPr/>
                    <a:lstStyle/>
                    <a:p>
                      <a:r>
                        <a:rPr lang="en-US" dirty="0" err="1"/>
                        <a:t>Descoperă</a:t>
                      </a:r>
                      <a:r>
                        <a:rPr lang="en-US" dirty="0"/>
                        <a:t> </a:t>
                      </a:r>
                      <a:r>
                        <a:rPr lang="en-US" dirty="0" err="1"/>
                        <a:t>adresă</a:t>
                      </a:r>
                      <a:r>
                        <a:rPr lang="en-US" dirty="0"/>
                        <a:t> IPv4.</a:t>
                      </a:r>
                    </a:p>
                  </a:txBody>
                  <a:tcPr/>
                </a:tc>
                <a:tc>
                  <a:txBody>
                    <a:bodyPr/>
                    <a:lstStyle/>
                    <a:p>
                      <a:r>
                        <a:rPr lang="en-US" dirty="0"/>
                        <a:t>cs.pub.ro has address 141.188.227.111</a:t>
                      </a:r>
                    </a:p>
                  </a:txBody>
                  <a:tcPr/>
                </a:tc>
                <a:extLst>
                  <a:ext uri="{0D108BD9-81ED-4DB2-BD59-A6C34878D82A}">
                    <a16:rowId xmlns:a16="http://schemas.microsoft.com/office/drawing/2014/main" val="1523595377"/>
                  </a:ext>
                </a:extLst>
              </a:tr>
              <a:tr h="370840">
                <a:tc>
                  <a:txBody>
                    <a:bodyPr/>
                    <a:lstStyle/>
                    <a:p>
                      <a:pPr algn="ctr"/>
                      <a:r>
                        <a:rPr lang="en-US" b="1" dirty="0"/>
                        <a:t>AAAA</a:t>
                      </a:r>
                    </a:p>
                  </a:txBody>
                  <a:tcPr/>
                </a:tc>
                <a:tc>
                  <a:txBody>
                    <a:bodyPr/>
                    <a:lstStyle/>
                    <a:p>
                      <a:r>
                        <a:rPr lang="en-US" dirty="0" err="1"/>
                        <a:t>Descoperă</a:t>
                      </a:r>
                      <a:r>
                        <a:rPr lang="en-US" dirty="0"/>
                        <a:t> </a:t>
                      </a:r>
                      <a:r>
                        <a:rPr lang="en-US" dirty="0" err="1"/>
                        <a:t>adresă</a:t>
                      </a:r>
                      <a:r>
                        <a:rPr lang="en-US" dirty="0"/>
                        <a:t> IPv6.</a:t>
                      </a:r>
                    </a:p>
                  </a:txBody>
                  <a:tcPr/>
                </a:tc>
                <a:tc>
                  <a:txBody>
                    <a:bodyPr/>
                    <a:lstStyle/>
                    <a:p>
                      <a:r>
                        <a:rPr lang="en-US" dirty="0"/>
                        <a:t>cs.pub.ro has no AAAA record</a:t>
                      </a:r>
                    </a:p>
                  </a:txBody>
                  <a:tcPr/>
                </a:tc>
                <a:extLst>
                  <a:ext uri="{0D108BD9-81ED-4DB2-BD59-A6C34878D82A}">
                    <a16:rowId xmlns:a16="http://schemas.microsoft.com/office/drawing/2014/main" val="3298694071"/>
                  </a:ext>
                </a:extLst>
              </a:tr>
              <a:tr h="370840">
                <a:tc>
                  <a:txBody>
                    <a:bodyPr/>
                    <a:lstStyle/>
                    <a:p>
                      <a:pPr algn="ctr"/>
                      <a:r>
                        <a:rPr lang="en-US" b="1" dirty="0"/>
                        <a:t>NS</a:t>
                      </a:r>
                    </a:p>
                  </a:txBody>
                  <a:tcPr/>
                </a:tc>
                <a:tc>
                  <a:txBody>
                    <a:bodyPr/>
                    <a:lstStyle/>
                    <a:p>
                      <a:r>
                        <a:rPr lang="en-US" dirty="0"/>
                        <a:t>Name Server – </a:t>
                      </a:r>
                      <a:r>
                        <a:rPr lang="en-US" dirty="0" err="1"/>
                        <a:t>identifică</a:t>
                      </a:r>
                      <a:r>
                        <a:rPr lang="en-US" dirty="0"/>
                        <a:t> </a:t>
                      </a:r>
                      <a:r>
                        <a:rPr lang="en-US" dirty="0" err="1"/>
                        <a:t>serverele</a:t>
                      </a:r>
                      <a:r>
                        <a:rPr lang="en-US" dirty="0"/>
                        <a:t> de </a:t>
                      </a:r>
                      <a:r>
                        <a:rPr lang="en-US" dirty="0" err="1"/>
                        <a:t>nume</a:t>
                      </a:r>
                      <a:r>
                        <a:rPr lang="en-US" dirty="0"/>
                        <a:t> </a:t>
                      </a:r>
                      <a:r>
                        <a:rPr lang="en-US" dirty="0" err="1"/>
                        <a:t>asociate</a:t>
                      </a:r>
                      <a:r>
                        <a:rPr lang="en-US" dirty="0"/>
                        <a:t> cu un </a:t>
                      </a:r>
                      <a:r>
                        <a:rPr lang="en-US" dirty="0" err="1"/>
                        <a:t>domeniu</a:t>
                      </a:r>
                      <a:r>
                        <a:rPr lang="en-US" dirty="0"/>
                        <a:t>.</a:t>
                      </a:r>
                    </a:p>
                  </a:txBody>
                  <a:tcPr/>
                </a:tc>
                <a:tc>
                  <a:txBody>
                    <a:bodyPr/>
                    <a:lstStyle/>
                    <a:p>
                      <a:r>
                        <a:rPr lang="en-US" dirty="0"/>
                        <a:t>cs.pub.ro name server ns1.cs.pub.ro</a:t>
                      </a:r>
                    </a:p>
                    <a:p>
                      <a:r>
                        <a:rPr lang="en-US" dirty="0"/>
                        <a:t>cs.pub.ro name server ns2.cs.pub.ro</a:t>
                      </a:r>
                    </a:p>
                  </a:txBody>
                  <a:tcPr/>
                </a:tc>
                <a:extLst>
                  <a:ext uri="{0D108BD9-81ED-4DB2-BD59-A6C34878D82A}">
                    <a16:rowId xmlns:a16="http://schemas.microsoft.com/office/drawing/2014/main" val="3131053365"/>
                  </a:ext>
                </a:extLst>
              </a:tr>
              <a:tr h="370840">
                <a:tc>
                  <a:txBody>
                    <a:bodyPr/>
                    <a:lstStyle/>
                    <a:p>
                      <a:pPr algn="ctr"/>
                      <a:r>
                        <a:rPr lang="en-US" b="1" dirty="0"/>
                        <a:t>SOA</a:t>
                      </a:r>
                    </a:p>
                  </a:txBody>
                  <a:tcPr/>
                </a:tc>
                <a:tc>
                  <a:txBody>
                    <a:bodyPr/>
                    <a:lstStyle/>
                    <a:p>
                      <a:r>
                        <a:rPr lang="en-US" dirty="0"/>
                        <a:t>Start of Authority – </a:t>
                      </a:r>
                      <a:r>
                        <a:rPr lang="en-US" dirty="0" err="1"/>
                        <a:t>întoarce</a:t>
                      </a:r>
                      <a:r>
                        <a:rPr lang="en-US" dirty="0"/>
                        <a:t> </a:t>
                      </a:r>
                      <a:r>
                        <a:rPr lang="en-US" dirty="0" err="1"/>
                        <a:t>diverși</a:t>
                      </a:r>
                      <a:r>
                        <a:rPr lang="en-US" dirty="0"/>
                        <a:t> </a:t>
                      </a:r>
                      <a:r>
                        <a:rPr lang="en-US" dirty="0" err="1"/>
                        <a:t>parametri</a:t>
                      </a:r>
                      <a:r>
                        <a:rPr lang="en-US" dirty="0"/>
                        <a:t> </a:t>
                      </a:r>
                      <a:r>
                        <a:rPr lang="en-US" dirty="0" err="1"/>
                        <a:t>specifici</a:t>
                      </a:r>
                      <a:r>
                        <a:rPr lang="en-US" dirty="0"/>
                        <a:t> </a:t>
                      </a:r>
                      <a:r>
                        <a:rPr lang="en-US" dirty="0" err="1"/>
                        <a:t>zonei</a:t>
                      </a:r>
                      <a:r>
                        <a:rPr lang="en-US" dirty="0"/>
                        <a:t>.</a:t>
                      </a:r>
                    </a:p>
                  </a:txBody>
                  <a:tcPr/>
                </a:tc>
                <a:tc>
                  <a:txBody>
                    <a:bodyPr/>
                    <a:lstStyle/>
                    <a:p>
                      <a:r>
                        <a:rPr lang="en-US" dirty="0"/>
                        <a:t>cs.pub.ro has SOA record ns1.cs.pub.ro admin.cs.pub.ro 20111203301 vmail.cs.pub.ro</a:t>
                      </a:r>
                    </a:p>
                  </a:txBody>
                  <a:tcPr/>
                </a:tc>
                <a:extLst>
                  <a:ext uri="{0D108BD9-81ED-4DB2-BD59-A6C34878D82A}">
                    <a16:rowId xmlns:a16="http://schemas.microsoft.com/office/drawing/2014/main" val="1136770689"/>
                  </a:ext>
                </a:extLst>
              </a:tr>
              <a:tr h="370840">
                <a:tc>
                  <a:txBody>
                    <a:bodyPr/>
                    <a:lstStyle/>
                    <a:p>
                      <a:pPr algn="ctr"/>
                      <a:r>
                        <a:rPr lang="en-US" b="1" dirty="0"/>
                        <a:t>MX</a:t>
                      </a:r>
                    </a:p>
                  </a:txBody>
                  <a:tcPr/>
                </a:tc>
                <a:tc>
                  <a:txBody>
                    <a:bodyPr/>
                    <a:lstStyle/>
                    <a:p>
                      <a:r>
                        <a:rPr lang="en-US" dirty="0"/>
                        <a:t>Mail Exchanger – </a:t>
                      </a:r>
                      <a:r>
                        <a:rPr lang="en-US" dirty="0" err="1"/>
                        <a:t>identifică</a:t>
                      </a:r>
                      <a:r>
                        <a:rPr lang="en-US" dirty="0"/>
                        <a:t> </a:t>
                      </a:r>
                      <a:r>
                        <a:rPr lang="en-US" dirty="0" err="1"/>
                        <a:t>serverele</a:t>
                      </a:r>
                      <a:r>
                        <a:rPr lang="en-US" dirty="0"/>
                        <a:t> de e-mail associate cu un </a:t>
                      </a:r>
                      <a:r>
                        <a:rPr lang="en-US" dirty="0" err="1"/>
                        <a:t>domeniu</a:t>
                      </a:r>
                      <a:r>
                        <a:rPr lang="en-US" dirty="0"/>
                        <a:t>.</a:t>
                      </a:r>
                    </a:p>
                  </a:txBody>
                  <a:tcPr/>
                </a:tc>
                <a:tc>
                  <a:txBody>
                    <a:bodyPr/>
                    <a:lstStyle/>
                    <a:p>
                      <a:r>
                        <a:rPr lang="en-US" dirty="0"/>
                        <a:t>cs.pub.ro is handled by 5 mail.cs.pub.ro</a:t>
                      </a:r>
                    </a:p>
                    <a:p>
                      <a:r>
                        <a:rPr lang="en-US" dirty="0"/>
                        <a:t>cs.pub.ro is handled by 20 vmail.cs.pub.ro</a:t>
                      </a:r>
                    </a:p>
                  </a:txBody>
                  <a:tcPr/>
                </a:tc>
                <a:extLst>
                  <a:ext uri="{0D108BD9-81ED-4DB2-BD59-A6C34878D82A}">
                    <a16:rowId xmlns:a16="http://schemas.microsoft.com/office/drawing/2014/main" val="372816117"/>
                  </a:ext>
                </a:extLst>
              </a:tr>
              <a:tr h="370840">
                <a:tc>
                  <a:txBody>
                    <a:bodyPr/>
                    <a:lstStyle/>
                    <a:p>
                      <a:pPr algn="ctr"/>
                      <a:r>
                        <a:rPr lang="en-US" b="1" dirty="0"/>
                        <a:t>PTR</a:t>
                      </a:r>
                    </a:p>
                  </a:txBody>
                  <a:tcPr/>
                </a:tc>
                <a:tc>
                  <a:txBody>
                    <a:bodyPr/>
                    <a:lstStyle/>
                    <a:p>
                      <a:r>
                        <a:rPr lang="en-US" dirty="0"/>
                        <a:t>Pointer – </a:t>
                      </a:r>
                      <a:r>
                        <a:rPr lang="en-US" dirty="0" err="1"/>
                        <a:t>folosite</a:t>
                      </a:r>
                      <a:r>
                        <a:rPr lang="en-US" dirty="0"/>
                        <a:t> pentru </a:t>
                      </a:r>
                      <a:r>
                        <a:rPr lang="en-US" dirty="0" err="1"/>
                        <a:t>rezolvarea</a:t>
                      </a:r>
                      <a:r>
                        <a:rPr lang="en-US" dirty="0"/>
                        <a:t> </a:t>
                      </a:r>
                      <a:r>
                        <a:rPr lang="en-US" dirty="0" err="1"/>
                        <a:t>inversă</a:t>
                      </a:r>
                      <a:r>
                        <a:rPr lang="en-US" dirty="0"/>
                        <a:t>.</a:t>
                      </a:r>
                    </a:p>
                  </a:txBody>
                  <a:tcPr/>
                </a:tc>
                <a:tc>
                  <a:txBody>
                    <a:bodyPr/>
                    <a:lstStyle/>
                    <a:p>
                      <a:r>
                        <a:rPr lang="en-US" dirty="0"/>
                        <a:t>111.227.85.141.in-addr.arpa domain name pointer cursuri.cs.pub.ro</a:t>
                      </a:r>
                    </a:p>
                  </a:txBody>
                  <a:tcPr/>
                </a:tc>
                <a:extLst>
                  <a:ext uri="{0D108BD9-81ED-4DB2-BD59-A6C34878D82A}">
                    <a16:rowId xmlns:a16="http://schemas.microsoft.com/office/drawing/2014/main" val="2258761936"/>
                  </a:ext>
                </a:extLst>
              </a:tr>
            </a:tbl>
          </a:graphicData>
        </a:graphic>
      </p:graphicFrame>
    </p:spTree>
    <p:extLst>
      <p:ext uri="{BB962C8B-B14F-4D97-AF65-F5344CB8AC3E}">
        <p14:creationId xmlns:p14="http://schemas.microsoft.com/office/powerpoint/2010/main" val="63470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Rezolvarea</a:t>
            </a:r>
            <a:r>
              <a:rPr lang="en-US" altLang="en-US" dirty="0"/>
              <a:t> </a:t>
            </a:r>
            <a:r>
              <a:rPr lang="en-US" altLang="en-US" dirty="0" err="1"/>
              <a:t>numelor</a:t>
            </a:r>
            <a:br>
              <a:rPr lang="en-US" altLang="en-US" dirty="0"/>
            </a:br>
            <a:r>
              <a:rPr lang="en-US" altLang="en-US" dirty="0" err="1"/>
              <a:t>utilizând</a:t>
            </a:r>
            <a:r>
              <a:rPr lang="en-US" altLang="en-US" dirty="0"/>
              <a:t> </a:t>
            </a:r>
            <a:r>
              <a:rPr lang="en-US" altLang="en-US" dirty="0" err="1"/>
              <a:t>serviciul</a:t>
            </a:r>
            <a:r>
              <a:rPr lang="en-US" altLang="en-US" dirty="0"/>
              <a:t> DNS</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3000" dirty="0"/>
              <a:t>Un server de </a:t>
            </a:r>
            <a:r>
              <a:rPr lang="en-US" altLang="en-US" sz="3000" dirty="0" err="1"/>
              <a:t>nume</a:t>
            </a:r>
            <a:r>
              <a:rPr lang="en-US" altLang="en-US" sz="3000" dirty="0"/>
              <a:t> </a:t>
            </a:r>
            <a:r>
              <a:rPr lang="en-US" altLang="en-US" sz="3000" dirty="0" err="1"/>
              <a:t>este</a:t>
            </a:r>
            <a:r>
              <a:rPr lang="en-US" altLang="en-US" sz="3000" dirty="0"/>
              <a:t> un </a:t>
            </a:r>
            <a:r>
              <a:rPr lang="en-US" altLang="en-US" sz="3000" dirty="0" err="1"/>
              <a:t>proces</a:t>
            </a:r>
            <a:r>
              <a:rPr lang="en-US" altLang="en-US" sz="3000" dirty="0"/>
              <a:t> care </a:t>
            </a:r>
            <a:r>
              <a:rPr lang="en-US" altLang="en-US" sz="3000" dirty="0" err="1"/>
              <a:t>dispune</a:t>
            </a:r>
            <a:r>
              <a:rPr lang="en-US" altLang="en-US" sz="3000" dirty="0"/>
              <a:t> de o </a:t>
            </a:r>
            <a:r>
              <a:rPr lang="en-US" altLang="en-US" sz="3000" dirty="0" err="1"/>
              <a:t>bază</a:t>
            </a:r>
            <a:r>
              <a:rPr lang="en-US" altLang="en-US" sz="3000" dirty="0"/>
              <a:t> de date </a:t>
            </a:r>
            <a:r>
              <a:rPr lang="en-US" altLang="en-US" sz="3000" dirty="0" err="1"/>
              <a:t>ce</a:t>
            </a:r>
            <a:r>
              <a:rPr lang="en-US" altLang="en-US" sz="3000" dirty="0"/>
              <a:t> </a:t>
            </a:r>
            <a:r>
              <a:rPr lang="en-US" altLang="en-US" sz="3000" dirty="0" err="1"/>
              <a:t>cuprinde</a:t>
            </a:r>
            <a:r>
              <a:rPr lang="en-US" altLang="en-US" sz="3000" dirty="0"/>
              <a:t> </a:t>
            </a:r>
            <a:r>
              <a:rPr lang="en-US" altLang="en-US" sz="3000" dirty="0" err="1"/>
              <a:t>înregistrări</a:t>
            </a:r>
            <a:r>
              <a:rPr lang="en-US" altLang="en-US" sz="3000" dirty="0"/>
              <a:t> DNS. </a:t>
            </a:r>
            <a:r>
              <a:rPr lang="en-US" altLang="en-US" sz="3000" dirty="0" err="1"/>
              <a:t>În</a:t>
            </a:r>
            <a:r>
              <a:rPr lang="en-US" altLang="en-US" sz="3000" dirty="0"/>
              <a:t> general, un server de </a:t>
            </a:r>
            <a:r>
              <a:rPr lang="en-US" altLang="en-US" sz="3000" dirty="0" err="1"/>
              <a:t>nume</a:t>
            </a:r>
            <a:r>
              <a:rPr lang="en-US" altLang="en-US" sz="3000" dirty="0"/>
              <a:t> </a:t>
            </a:r>
            <a:r>
              <a:rPr lang="en-US" altLang="en-US" sz="3000" dirty="0" err="1"/>
              <a:t>răspunde</a:t>
            </a:r>
            <a:r>
              <a:rPr lang="en-US" altLang="en-US" sz="3000" dirty="0"/>
              <a:t> de o </a:t>
            </a:r>
            <a:r>
              <a:rPr lang="en-US" altLang="en-US" sz="3000" dirty="0" err="1"/>
              <a:t>zonă</a:t>
            </a:r>
            <a:r>
              <a:rPr lang="en-US" altLang="en-US" sz="3000" dirty="0"/>
              <a:t> de </a:t>
            </a:r>
            <a:r>
              <a:rPr lang="en-US" altLang="en-US" sz="3000" dirty="0" err="1"/>
              <a:t>nume</a:t>
            </a:r>
            <a:r>
              <a:rPr lang="en-US" altLang="en-US" sz="3000" dirty="0"/>
              <a:t>, </a:t>
            </a:r>
            <a:r>
              <a:rPr lang="en-US" altLang="en-US" sz="3000" dirty="0" err="1"/>
              <a:t>deținând</a:t>
            </a:r>
            <a:r>
              <a:rPr lang="en-US" altLang="en-US" sz="3000" dirty="0"/>
              <a:t> </a:t>
            </a:r>
            <a:r>
              <a:rPr lang="en-US" altLang="en-US" sz="3000" dirty="0" err="1"/>
              <a:t>toate</a:t>
            </a:r>
            <a:r>
              <a:rPr lang="en-US" altLang="en-US" sz="3000" dirty="0"/>
              <a:t> </a:t>
            </a:r>
            <a:r>
              <a:rPr lang="en-US" altLang="en-US" sz="3000" dirty="0" err="1"/>
              <a:t>înregistrările</a:t>
            </a:r>
            <a:r>
              <a:rPr lang="en-US" altLang="en-US" sz="3000" dirty="0"/>
              <a:t> pentru </a:t>
            </a:r>
            <a:r>
              <a:rPr lang="en-US" altLang="en-US" sz="3000" dirty="0" err="1"/>
              <a:t>numele</a:t>
            </a:r>
            <a:r>
              <a:rPr lang="en-US" altLang="en-US" sz="3000" dirty="0"/>
              <a:t> din zona de </a:t>
            </a:r>
            <a:r>
              <a:rPr lang="en-US" altLang="en-US" sz="3000" dirty="0" err="1"/>
              <a:t>responsabilitate</a:t>
            </a:r>
            <a:r>
              <a:rPr lang="en-US" altLang="en-US" sz="3000" dirty="0"/>
              <a:t>, </a:t>
            </a:r>
            <a:r>
              <a:rPr lang="en-US" altLang="en-US" sz="3000" dirty="0" err="1"/>
              <a:t>și</a:t>
            </a:r>
            <a:r>
              <a:rPr lang="en-US" altLang="en-US" sz="3000" dirty="0"/>
              <a:t> </a:t>
            </a:r>
            <a:r>
              <a:rPr lang="en-US" altLang="en-US" sz="3000" dirty="0" err="1"/>
              <a:t>în</a:t>
            </a:r>
            <a:r>
              <a:rPr lang="en-US" altLang="en-US" sz="3000" dirty="0"/>
              <a:t> plus </a:t>
            </a:r>
            <a:r>
              <a:rPr lang="en-US" altLang="en-US" sz="3000" dirty="0" err="1"/>
              <a:t>posedă</a:t>
            </a:r>
            <a:r>
              <a:rPr lang="en-US" altLang="en-US" sz="3000" dirty="0"/>
              <a:t> </a:t>
            </a:r>
            <a:r>
              <a:rPr lang="en-US" altLang="en-US" sz="3000" dirty="0" err="1"/>
              <a:t>înregistrări</a:t>
            </a:r>
            <a:r>
              <a:rPr lang="en-US" altLang="en-US" sz="3000" dirty="0"/>
              <a:t> </a:t>
            </a:r>
            <a:r>
              <a:rPr lang="en-US" altLang="en-US" sz="3000" dirty="0" err="1"/>
              <a:t>suplimentare</a:t>
            </a:r>
            <a:r>
              <a:rPr lang="en-US" altLang="en-US" sz="3000" dirty="0"/>
              <a:t> legate </a:t>
            </a:r>
            <a:r>
              <a:rPr lang="en-US" altLang="en-US" sz="3000" dirty="0" err="1"/>
              <a:t>în</a:t>
            </a:r>
            <a:r>
              <a:rPr lang="en-US" altLang="en-US" sz="3000" dirty="0"/>
              <a:t> general de </a:t>
            </a:r>
            <a:r>
              <a:rPr lang="en-US" altLang="en-US" sz="3000" dirty="0" err="1"/>
              <a:t>zonele</a:t>
            </a:r>
            <a:r>
              <a:rPr lang="en-US" altLang="en-US" sz="3000" dirty="0"/>
              <a:t> </a:t>
            </a:r>
            <a:r>
              <a:rPr lang="en-US" altLang="en-US" sz="3000" dirty="0" err="1"/>
              <a:t>adiacente</a:t>
            </a:r>
            <a:r>
              <a:rPr lang="en-US" altLang="en-US" sz="3000" dirty="0"/>
              <a:t> – zona </a:t>
            </a:r>
            <a:r>
              <a:rPr lang="en-US" altLang="en-US" sz="3000" dirty="0" err="1"/>
              <a:t>părinte</a:t>
            </a:r>
            <a:r>
              <a:rPr lang="en-US" altLang="en-US" sz="3000" dirty="0"/>
              <a:t> </a:t>
            </a:r>
            <a:r>
              <a:rPr lang="en-US" altLang="en-US" sz="3000" dirty="0" err="1"/>
              <a:t>și</a:t>
            </a:r>
            <a:r>
              <a:rPr lang="en-US" altLang="en-US" sz="3000" dirty="0"/>
              <a:t> </a:t>
            </a:r>
            <a:r>
              <a:rPr lang="en-US" altLang="en-US" sz="3000" dirty="0" err="1"/>
              <a:t>zonele</a:t>
            </a:r>
            <a:r>
              <a:rPr lang="en-US" altLang="en-US" sz="3000" dirty="0"/>
              <a:t> </a:t>
            </a:r>
            <a:r>
              <a:rPr lang="en-US" altLang="en-US" sz="3000" dirty="0" err="1"/>
              <a:t>copii</a:t>
            </a:r>
            <a:r>
              <a:rPr lang="en-US" altLang="en-US" sz="3000" dirty="0"/>
              <a:t>;</a:t>
            </a:r>
          </a:p>
          <a:p>
            <a:r>
              <a:rPr lang="en-US" altLang="en-US" sz="3000" dirty="0"/>
              <a:t>Server-</a:t>
            </a:r>
            <a:r>
              <a:rPr lang="en-US" altLang="en-US" sz="3000" dirty="0" err="1"/>
              <a:t>ul</a:t>
            </a:r>
            <a:r>
              <a:rPr lang="en-US" altLang="en-US" sz="3000" dirty="0"/>
              <a:t> </a:t>
            </a:r>
            <a:r>
              <a:rPr lang="en-US" altLang="en-US" sz="3000" dirty="0" err="1"/>
              <a:t>răspunde</a:t>
            </a:r>
            <a:r>
              <a:rPr lang="en-US" altLang="en-US" sz="3000" dirty="0"/>
              <a:t> la </a:t>
            </a:r>
            <a:r>
              <a:rPr lang="en-US" altLang="en-US" sz="3000" dirty="0" err="1"/>
              <a:t>cereri</a:t>
            </a:r>
            <a:r>
              <a:rPr lang="en-US" altLang="en-US" sz="3000" dirty="0"/>
              <a:t> UDP (SOCK_DGRAM) pe </a:t>
            </a:r>
            <a:r>
              <a:rPr lang="en-US" altLang="en-US" sz="3000" dirty="0" err="1"/>
              <a:t>portul</a:t>
            </a:r>
            <a:r>
              <a:rPr lang="en-US" altLang="en-US" sz="3000" dirty="0"/>
              <a:t> 53;</a:t>
            </a:r>
          </a:p>
          <a:p>
            <a:r>
              <a:rPr lang="en-US" altLang="en-US" sz="3000" dirty="0"/>
              <a:t>Un program care are </a:t>
            </a:r>
            <a:r>
              <a:rPr lang="en-US" altLang="en-US" sz="3000" dirty="0" err="1"/>
              <a:t>nevoie</a:t>
            </a:r>
            <a:r>
              <a:rPr lang="en-US" altLang="en-US" sz="3000" dirty="0"/>
              <a:t> de </a:t>
            </a:r>
            <a:r>
              <a:rPr lang="en-US" altLang="en-US" sz="3000" dirty="0" err="1"/>
              <a:t>adresa</a:t>
            </a:r>
            <a:r>
              <a:rPr lang="en-US" altLang="en-US" sz="3000" dirty="0"/>
              <a:t> IP (</a:t>
            </a:r>
            <a:r>
              <a:rPr lang="en-US" altLang="en-US" sz="3000" dirty="0" err="1"/>
              <a:t>sau</a:t>
            </a:r>
            <a:r>
              <a:rPr lang="en-US" altLang="en-US" sz="3000" dirty="0"/>
              <a:t> </a:t>
            </a:r>
            <a:r>
              <a:rPr lang="en-US" altLang="en-US" sz="3000" dirty="0" err="1"/>
              <a:t>altă</a:t>
            </a:r>
            <a:r>
              <a:rPr lang="en-US" altLang="en-US" sz="3000" dirty="0"/>
              <a:t> </a:t>
            </a:r>
            <a:r>
              <a:rPr lang="en-US" altLang="en-US" sz="3000" dirty="0" err="1"/>
              <a:t>informație</a:t>
            </a:r>
            <a:r>
              <a:rPr lang="en-US" altLang="en-US" sz="3000" dirty="0"/>
              <a:t>) pentru un </a:t>
            </a:r>
            <a:r>
              <a:rPr lang="en-US" altLang="en-US" sz="3000" dirty="0" err="1"/>
              <a:t>nume</a:t>
            </a:r>
            <a:r>
              <a:rPr lang="en-US" altLang="en-US" sz="3000" dirty="0"/>
              <a:t> </a:t>
            </a:r>
            <a:r>
              <a:rPr lang="en-US" altLang="en-US" sz="3000" dirty="0" err="1"/>
              <a:t>aplică</a:t>
            </a:r>
            <a:r>
              <a:rPr lang="en-US" altLang="en-US" sz="3000" dirty="0"/>
              <a:t> un </a:t>
            </a:r>
            <a:r>
              <a:rPr lang="en-US" altLang="en-US" sz="3000" dirty="0" err="1"/>
              <a:t>algoritm</a:t>
            </a:r>
            <a:r>
              <a:rPr lang="en-US" altLang="en-US" sz="3000" dirty="0"/>
              <a:t> de </a:t>
            </a:r>
            <a:r>
              <a:rPr lang="en-US" altLang="en-US" sz="3000" dirty="0" err="1"/>
              <a:t>rezolvare</a:t>
            </a:r>
            <a:r>
              <a:rPr lang="en-US" altLang="en-US" sz="3000" dirty="0"/>
              <a:t> a </a:t>
            </a:r>
            <a:r>
              <a:rPr lang="en-US" altLang="en-US" sz="3000" dirty="0" err="1"/>
              <a:t>numelui</a:t>
            </a:r>
            <a:r>
              <a:rPr lang="en-US" altLang="en-US" sz="3000" dirty="0"/>
              <a:t>; </a:t>
            </a:r>
            <a:r>
              <a:rPr lang="en-US" altLang="en-US" sz="3000" dirty="0" err="1"/>
              <a:t>acest</a:t>
            </a:r>
            <a:r>
              <a:rPr lang="en-US" altLang="en-US" sz="3000" dirty="0"/>
              <a:t> </a:t>
            </a:r>
            <a:r>
              <a:rPr lang="en-US" altLang="en-US" sz="3000" dirty="0" err="1"/>
              <a:t>algoritm</a:t>
            </a:r>
            <a:r>
              <a:rPr lang="en-US" altLang="en-US" sz="3000" dirty="0"/>
              <a:t> </a:t>
            </a:r>
            <a:r>
              <a:rPr lang="en-US" altLang="en-US" sz="3000" dirty="0" err="1"/>
              <a:t>este</a:t>
            </a:r>
            <a:r>
              <a:rPr lang="en-US" altLang="en-US" sz="3000" dirty="0"/>
              <a:t> </a:t>
            </a:r>
            <a:r>
              <a:rPr lang="en-US" altLang="en-US" sz="3000" dirty="0" err="1"/>
              <a:t>implementat</a:t>
            </a:r>
            <a:r>
              <a:rPr lang="en-US" altLang="en-US" sz="3000" dirty="0"/>
              <a:t> de </a:t>
            </a:r>
            <a:r>
              <a:rPr lang="en-US" altLang="en-US" sz="3000" dirty="0" err="1"/>
              <a:t>funcția</a:t>
            </a:r>
            <a:r>
              <a:rPr lang="en-US" altLang="en-US" sz="3000" dirty="0"/>
              <a:t> de </a:t>
            </a:r>
            <a:r>
              <a:rPr lang="en-US" altLang="en-US" sz="3000" dirty="0" err="1"/>
              <a:t>bibliotecă</a:t>
            </a:r>
            <a:r>
              <a:rPr lang="en-US" altLang="en-US" sz="3000" dirty="0"/>
              <a:t> standard </a:t>
            </a:r>
            <a:r>
              <a:rPr lang="en-US" altLang="en-US" sz="3000" b="1" dirty="0" err="1"/>
              <a:t>gethostbyname</a:t>
            </a:r>
            <a:r>
              <a:rPr lang="en-US" altLang="en-US" sz="3000" dirty="0"/>
              <a:t>().</a:t>
            </a:r>
            <a:endParaRPr lang="en-US" altLang="en-US" sz="2600" dirty="0"/>
          </a:p>
        </p:txBody>
      </p:sp>
    </p:spTree>
    <p:extLst>
      <p:ext uri="{BB962C8B-B14F-4D97-AF65-F5344CB8AC3E}">
        <p14:creationId xmlns:p14="http://schemas.microsoft.com/office/powerpoint/2010/main" val="203558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Rezolvarea</a:t>
            </a:r>
            <a:r>
              <a:rPr lang="en-US" altLang="en-US" dirty="0"/>
              <a:t> </a:t>
            </a:r>
            <a:r>
              <a:rPr lang="en-US" altLang="en-US" dirty="0" err="1"/>
              <a:t>numelor</a:t>
            </a:r>
            <a:br>
              <a:rPr lang="en-US" altLang="en-US" dirty="0"/>
            </a:br>
            <a:r>
              <a:rPr lang="en-US" altLang="en-US" dirty="0" err="1"/>
              <a:t>utilizând</a:t>
            </a:r>
            <a:r>
              <a:rPr lang="en-US" altLang="en-US" dirty="0"/>
              <a:t> </a:t>
            </a:r>
            <a:r>
              <a:rPr lang="en-US" altLang="en-US" dirty="0" err="1"/>
              <a:t>serviciul</a:t>
            </a:r>
            <a:r>
              <a:rPr lang="en-US" altLang="en-US" dirty="0"/>
              <a:t> DNS (II)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2400" dirty="0" err="1"/>
              <a:t>Funcția</a:t>
            </a:r>
            <a:r>
              <a:rPr lang="en-US" altLang="en-US" sz="2400" dirty="0"/>
              <a:t> </a:t>
            </a:r>
            <a:r>
              <a:rPr lang="en-US" altLang="en-US" sz="2400" b="1" dirty="0" err="1"/>
              <a:t>gethostbyname</a:t>
            </a:r>
            <a:r>
              <a:rPr lang="en-US" altLang="en-US" sz="2400" dirty="0"/>
              <a:t>() are </a:t>
            </a:r>
            <a:r>
              <a:rPr lang="en-US" altLang="en-US" sz="2400" dirty="0" err="1"/>
              <a:t>nevoie</a:t>
            </a:r>
            <a:r>
              <a:rPr lang="en-US" altLang="en-US" sz="2400" dirty="0"/>
              <a:t> de </a:t>
            </a:r>
            <a:r>
              <a:rPr lang="en-US" altLang="en-US" sz="2400" dirty="0" err="1"/>
              <a:t>cel</a:t>
            </a:r>
            <a:r>
              <a:rPr lang="en-US" altLang="en-US" sz="2400" dirty="0"/>
              <a:t> </a:t>
            </a:r>
            <a:r>
              <a:rPr lang="en-US" altLang="en-US" sz="2400" dirty="0" err="1"/>
              <a:t>puțin</a:t>
            </a:r>
            <a:r>
              <a:rPr lang="en-US" altLang="en-US" sz="2400" dirty="0"/>
              <a:t> o </a:t>
            </a:r>
            <a:r>
              <a:rPr lang="en-US" altLang="en-US" sz="2400" dirty="0" err="1"/>
              <a:t>adresă</a:t>
            </a:r>
            <a:r>
              <a:rPr lang="en-US" altLang="en-US" sz="2400" dirty="0"/>
              <a:t> IP pentru un server de </a:t>
            </a:r>
            <a:r>
              <a:rPr lang="en-US" altLang="en-US" sz="2400" dirty="0" err="1"/>
              <a:t>nume</a:t>
            </a:r>
            <a:r>
              <a:rPr lang="en-US" altLang="en-US" sz="2400" dirty="0"/>
              <a:t>. Server-</a:t>
            </a:r>
            <a:r>
              <a:rPr lang="en-US" altLang="en-US" sz="2400" dirty="0" err="1"/>
              <a:t>ul</a:t>
            </a:r>
            <a:r>
              <a:rPr lang="en-US" altLang="en-US" sz="2400" dirty="0"/>
              <a:t> de </a:t>
            </a:r>
            <a:r>
              <a:rPr lang="en-US" altLang="en-US" sz="2400" dirty="0" err="1"/>
              <a:t>nume</a:t>
            </a:r>
            <a:r>
              <a:rPr lang="en-US" altLang="en-US" sz="2400" dirty="0"/>
              <a:t> poate </a:t>
            </a:r>
            <a:r>
              <a:rPr lang="en-US" altLang="en-US" sz="2400" dirty="0" err="1"/>
              <a:t>să</a:t>
            </a:r>
            <a:r>
              <a:rPr lang="en-US" altLang="en-US" sz="2400" dirty="0"/>
              <a:t> fie </a:t>
            </a:r>
            <a:r>
              <a:rPr lang="en-US" altLang="en-US" sz="2400" dirty="0" err="1"/>
              <a:t>responsabil</a:t>
            </a:r>
            <a:r>
              <a:rPr lang="en-US" altLang="en-US" sz="2400" dirty="0"/>
              <a:t> pentru zona din care face </a:t>
            </a:r>
            <a:r>
              <a:rPr lang="en-US" altLang="en-US" sz="2400" dirty="0" err="1"/>
              <a:t>parte</a:t>
            </a:r>
            <a:r>
              <a:rPr lang="en-US" altLang="en-US" sz="2400" dirty="0"/>
              <a:t> </a:t>
            </a:r>
            <a:r>
              <a:rPr lang="en-US" altLang="en-US" sz="2400" dirty="0" err="1"/>
              <a:t>numele</a:t>
            </a:r>
            <a:r>
              <a:rPr lang="en-US" altLang="en-US" sz="2400" dirty="0"/>
              <a:t> </a:t>
            </a:r>
            <a:r>
              <a:rPr lang="en-US" altLang="en-US" sz="2400" dirty="0" err="1"/>
              <a:t>cerut</a:t>
            </a:r>
            <a:r>
              <a:rPr lang="en-US" altLang="en-US" sz="2400" dirty="0"/>
              <a:t>, </a:t>
            </a:r>
            <a:r>
              <a:rPr lang="en-US" altLang="en-US" sz="2400" dirty="0" err="1"/>
              <a:t>caz</a:t>
            </a:r>
            <a:r>
              <a:rPr lang="en-US" altLang="en-US" sz="2400" dirty="0"/>
              <a:t> </a:t>
            </a:r>
            <a:r>
              <a:rPr lang="en-US" altLang="en-US" sz="2400" dirty="0" err="1"/>
              <a:t>în</a:t>
            </a:r>
            <a:r>
              <a:rPr lang="en-US" altLang="en-US" sz="2400" dirty="0"/>
              <a:t> care </a:t>
            </a:r>
            <a:r>
              <a:rPr lang="en-US" altLang="en-US" sz="2400" dirty="0" err="1"/>
              <a:t>dă</a:t>
            </a:r>
            <a:r>
              <a:rPr lang="en-US" altLang="en-US" sz="2400" dirty="0"/>
              <a:t> un </a:t>
            </a:r>
            <a:r>
              <a:rPr lang="en-US" altLang="en-US" sz="2400" dirty="0" err="1"/>
              <a:t>răspuns</a:t>
            </a:r>
            <a:r>
              <a:rPr lang="en-US" altLang="en-US" sz="2400" dirty="0"/>
              <a:t> direct, </a:t>
            </a:r>
            <a:r>
              <a:rPr lang="en-US" altLang="en-US" sz="2400" dirty="0" err="1"/>
              <a:t>în</a:t>
            </a:r>
            <a:r>
              <a:rPr lang="en-US" altLang="en-US" sz="2400" dirty="0"/>
              <a:t> </a:t>
            </a:r>
            <a:r>
              <a:rPr lang="en-US" altLang="en-US" sz="2400" dirty="0" err="1"/>
              <a:t>caz</a:t>
            </a:r>
            <a:r>
              <a:rPr lang="en-US" altLang="en-US" sz="2400" dirty="0"/>
              <a:t> </a:t>
            </a:r>
            <a:r>
              <a:rPr lang="en-US" altLang="en-US" sz="2400" dirty="0" err="1"/>
              <a:t>contrat</a:t>
            </a:r>
            <a:r>
              <a:rPr lang="en-US" altLang="en-US" sz="2400" dirty="0"/>
              <a:t> </a:t>
            </a:r>
            <a:r>
              <a:rPr lang="en-US" altLang="en-US" sz="2400" dirty="0" err="1"/>
              <a:t>există</a:t>
            </a:r>
            <a:r>
              <a:rPr lang="en-US" altLang="en-US" sz="2400" dirty="0"/>
              <a:t> </a:t>
            </a:r>
            <a:r>
              <a:rPr lang="en-US" altLang="en-US" sz="2400" dirty="0" err="1"/>
              <a:t>mai</a:t>
            </a:r>
            <a:r>
              <a:rPr lang="en-US" altLang="en-US" sz="2400" dirty="0"/>
              <a:t> </a:t>
            </a:r>
            <a:r>
              <a:rPr lang="en-US" altLang="en-US" sz="2400" dirty="0" err="1"/>
              <a:t>multe</a:t>
            </a:r>
            <a:r>
              <a:rPr lang="en-US" altLang="en-US" sz="2400" dirty="0"/>
              <a:t> </a:t>
            </a:r>
            <a:r>
              <a:rPr lang="en-US" altLang="en-US" sz="2400" dirty="0" err="1"/>
              <a:t>variante</a:t>
            </a:r>
            <a:r>
              <a:rPr lang="en-US" altLang="en-US" sz="2400" dirty="0"/>
              <a:t>:</a:t>
            </a:r>
          </a:p>
          <a:p>
            <a:pPr lvl="1"/>
            <a:r>
              <a:rPr lang="en-US" altLang="en-US" sz="2200" dirty="0" err="1"/>
              <a:t>Indică</a:t>
            </a:r>
            <a:r>
              <a:rPr lang="en-US" altLang="en-US" sz="2200" dirty="0"/>
              <a:t> </a:t>
            </a:r>
            <a:r>
              <a:rPr lang="en-US" altLang="en-US" sz="2200" dirty="0" err="1"/>
              <a:t>clientului</a:t>
            </a:r>
            <a:r>
              <a:rPr lang="en-US" altLang="en-US" sz="2200" dirty="0"/>
              <a:t> </a:t>
            </a:r>
            <a:r>
              <a:rPr lang="en-US" altLang="en-US" sz="2200" dirty="0" err="1"/>
              <a:t>alte</a:t>
            </a:r>
            <a:r>
              <a:rPr lang="en-US" altLang="en-US" sz="2200" dirty="0"/>
              <a:t> </a:t>
            </a:r>
            <a:r>
              <a:rPr lang="en-US" altLang="en-US" sz="2200" dirty="0" err="1"/>
              <a:t>servere</a:t>
            </a:r>
            <a:r>
              <a:rPr lang="en-US" altLang="en-US" sz="2200" dirty="0"/>
              <a:t> de </a:t>
            </a:r>
            <a:r>
              <a:rPr lang="en-US" altLang="en-US" sz="2200" dirty="0" err="1"/>
              <a:t>nume</a:t>
            </a:r>
            <a:r>
              <a:rPr lang="en-US" altLang="en-US" sz="2200" dirty="0"/>
              <a:t> (pentru o </a:t>
            </a:r>
            <a:r>
              <a:rPr lang="en-US" altLang="en-US" sz="2200" dirty="0" err="1"/>
              <a:t>zonă</a:t>
            </a:r>
            <a:r>
              <a:rPr lang="en-US" altLang="en-US" sz="2200" dirty="0"/>
              <a:t> </a:t>
            </a:r>
            <a:r>
              <a:rPr lang="en-US" altLang="en-US" sz="2200" dirty="0" err="1"/>
              <a:t>copil</a:t>
            </a:r>
            <a:r>
              <a:rPr lang="en-US" altLang="en-US" sz="2200" dirty="0"/>
              <a:t> </a:t>
            </a:r>
            <a:r>
              <a:rPr lang="en-US" altLang="en-US" sz="2200" dirty="0" err="1"/>
              <a:t>sau</a:t>
            </a:r>
            <a:r>
              <a:rPr lang="en-US" altLang="en-US" sz="2200" dirty="0"/>
              <a:t> pentru zona </a:t>
            </a:r>
            <a:r>
              <a:rPr lang="en-US" altLang="en-US" sz="2200" dirty="0" err="1"/>
              <a:t>părinte</a:t>
            </a:r>
            <a:r>
              <a:rPr lang="en-US" altLang="en-US" sz="2200" dirty="0"/>
              <a:t>), </a:t>
            </a:r>
            <a:r>
              <a:rPr lang="en-US" altLang="en-US" sz="2200" dirty="0" err="1"/>
              <a:t>răspunsul</a:t>
            </a:r>
            <a:r>
              <a:rPr lang="en-US" altLang="en-US" sz="2200" dirty="0"/>
              <a:t> </a:t>
            </a:r>
            <a:r>
              <a:rPr lang="en-US" altLang="en-US" sz="2200" dirty="0" err="1"/>
              <a:t>fiind</a:t>
            </a:r>
            <a:r>
              <a:rPr lang="en-US" altLang="en-US" sz="2200" dirty="0"/>
              <a:t> </a:t>
            </a:r>
            <a:r>
              <a:rPr lang="en-US" altLang="en-US" sz="2200" dirty="0" err="1"/>
              <a:t>luat</a:t>
            </a:r>
            <a:r>
              <a:rPr lang="en-US" altLang="en-US" sz="2200" dirty="0"/>
              <a:t> </a:t>
            </a:r>
            <a:r>
              <a:rPr lang="en-US" altLang="en-US" sz="2200" dirty="0" err="1"/>
              <a:t>în</a:t>
            </a:r>
            <a:r>
              <a:rPr lang="en-US" altLang="en-US" sz="2200" dirty="0"/>
              <a:t> </a:t>
            </a:r>
            <a:r>
              <a:rPr lang="en-US" altLang="en-US" sz="2200" dirty="0" err="1"/>
              <a:t>considerare</a:t>
            </a:r>
            <a:r>
              <a:rPr lang="en-US" altLang="en-US" sz="2200" dirty="0"/>
              <a:t> </a:t>
            </a:r>
            <a:r>
              <a:rPr lang="en-US" altLang="en-US" sz="2200" dirty="0" err="1"/>
              <a:t>doar</a:t>
            </a:r>
            <a:r>
              <a:rPr lang="en-US" altLang="en-US" sz="2200" dirty="0"/>
              <a:t> ca </a:t>
            </a:r>
            <a:r>
              <a:rPr lang="en-US" altLang="en-US" sz="2200" dirty="0" err="1"/>
              <a:t>indicație</a:t>
            </a:r>
            <a:r>
              <a:rPr lang="en-US" altLang="en-US" sz="2200" dirty="0"/>
              <a:t> (poate </a:t>
            </a:r>
            <a:r>
              <a:rPr lang="en-US" altLang="en-US" sz="2200" dirty="0" err="1"/>
              <a:t>să</a:t>
            </a:r>
            <a:r>
              <a:rPr lang="en-US" altLang="en-US" sz="2200" dirty="0"/>
              <a:t> nu </a:t>
            </a:r>
            <a:r>
              <a:rPr lang="en-US" altLang="en-US" sz="2200" dirty="0" err="1"/>
              <a:t>mai</a:t>
            </a:r>
            <a:r>
              <a:rPr lang="en-US" altLang="en-US" sz="2200" dirty="0"/>
              <a:t> fie </a:t>
            </a:r>
            <a:r>
              <a:rPr lang="en-US" altLang="en-US" sz="2200" dirty="0" err="1"/>
              <a:t>complet</a:t>
            </a:r>
            <a:r>
              <a:rPr lang="en-US" altLang="en-US" sz="2200" dirty="0"/>
              <a:t> </a:t>
            </a:r>
            <a:r>
              <a:rPr lang="en-US" altLang="en-US" sz="2200" dirty="0" err="1"/>
              <a:t>adus</a:t>
            </a:r>
            <a:r>
              <a:rPr lang="en-US" altLang="en-US" sz="2200" dirty="0"/>
              <a:t> la zi), </a:t>
            </a:r>
            <a:r>
              <a:rPr lang="en-US" altLang="en-US" sz="2200" dirty="0" err="1"/>
              <a:t>clientul</a:t>
            </a:r>
            <a:r>
              <a:rPr lang="en-US" altLang="en-US" sz="2200" dirty="0"/>
              <a:t> se </a:t>
            </a:r>
            <a:r>
              <a:rPr lang="en-US" altLang="en-US" sz="2200" dirty="0" err="1"/>
              <a:t>presupune</a:t>
            </a:r>
            <a:r>
              <a:rPr lang="en-US" altLang="en-US" sz="2200" dirty="0"/>
              <a:t> </a:t>
            </a:r>
            <a:r>
              <a:rPr lang="en-US" altLang="en-US" sz="2200" dirty="0" err="1"/>
              <a:t>că</a:t>
            </a:r>
            <a:r>
              <a:rPr lang="en-US" altLang="en-US" sz="2200" dirty="0"/>
              <a:t> </a:t>
            </a:r>
            <a:r>
              <a:rPr lang="en-US" altLang="en-US" sz="2200" dirty="0" err="1"/>
              <a:t>va</a:t>
            </a:r>
            <a:r>
              <a:rPr lang="en-US" altLang="en-US" sz="2200" dirty="0"/>
              <a:t> </a:t>
            </a:r>
            <a:r>
              <a:rPr lang="en-US" altLang="en-US" sz="2200" dirty="0" err="1"/>
              <a:t>interoga</a:t>
            </a:r>
            <a:r>
              <a:rPr lang="en-US" altLang="en-US" sz="2200" dirty="0"/>
              <a:t> </a:t>
            </a:r>
            <a:r>
              <a:rPr lang="en-US" altLang="en-US" sz="2200" dirty="0" err="1"/>
              <a:t>unul</a:t>
            </a:r>
            <a:r>
              <a:rPr lang="en-US" altLang="en-US" sz="2200" dirty="0"/>
              <a:t> </a:t>
            </a:r>
            <a:r>
              <a:rPr lang="en-US" altLang="en-US" sz="2200" dirty="0" err="1"/>
              <a:t>dintre</a:t>
            </a:r>
            <a:r>
              <a:rPr lang="en-US" altLang="en-US" sz="2200" dirty="0"/>
              <a:t> </a:t>
            </a:r>
            <a:r>
              <a:rPr lang="en-US" altLang="en-US" sz="2200" dirty="0" err="1"/>
              <a:t>aceste</a:t>
            </a:r>
            <a:r>
              <a:rPr lang="en-US" altLang="en-US" sz="2200" dirty="0"/>
              <a:t> </a:t>
            </a:r>
            <a:r>
              <a:rPr lang="en-US" altLang="en-US" sz="2200" dirty="0" err="1"/>
              <a:t>servere</a:t>
            </a:r>
            <a:r>
              <a:rPr lang="en-US" altLang="en-US" sz="2200" dirty="0"/>
              <a:t>;</a:t>
            </a:r>
          </a:p>
          <a:p>
            <a:pPr lvl="1"/>
            <a:r>
              <a:rPr lang="en-US" altLang="en-US" sz="2200" dirty="0" err="1"/>
              <a:t>Caută</a:t>
            </a:r>
            <a:r>
              <a:rPr lang="en-US" altLang="en-US" sz="2200" dirty="0"/>
              <a:t> </a:t>
            </a:r>
            <a:r>
              <a:rPr lang="en-US" altLang="en-US" sz="2200" dirty="0" err="1"/>
              <a:t>el</a:t>
            </a:r>
            <a:r>
              <a:rPr lang="en-US" altLang="en-US" sz="2200" dirty="0"/>
              <a:t> </a:t>
            </a:r>
            <a:r>
              <a:rPr lang="en-US" altLang="en-US" sz="2200" dirty="0" err="1"/>
              <a:t>însuși</a:t>
            </a:r>
            <a:r>
              <a:rPr lang="en-US" altLang="en-US" sz="2200" dirty="0"/>
              <a:t> </a:t>
            </a:r>
            <a:r>
              <a:rPr lang="en-US" altLang="en-US" sz="2200" dirty="0" err="1"/>
              <a:t>numele</a:t>
            </a:r>
            <a:r>
              <a:rPr lang="en-US" altLang="en-US" sz="2200" dirty="0"/>
              <a:t>, </a:t>
            </a:r>
            <a:r>
              <a:rPr lang="en-US" altLang="en-US" sz="2200" dirty="0" err="1"/>
              <a:t>interogând</a:t>
            </a:r>
            <a:r>
              <a:rPr lang="en-US" altLang="en-US" sz="2200" dirty="0"/>
              <a:t> server-</a:t>
            </a:r>
            <a:r>
              <a:rPr lang="en-US" altLang="en-US" sz="2200" dirty="0" err="1"/>
              <a:t>ele</a:t>
            </a:r>
            <a:r>
              <a:rPr lang="en-US" altLang="en-US" sz="2200" dirty="0"/>
              <a:t> pe care le-</a:t>
            </a:r>
            <a:r>
              <a:rPr lang="en-US" altLang="en-US" sz="2200" dirty="0" err="1"/>
              <a:t>ar</a:t>
            </a:r>
            <a:r>
              <a:rPr lang="en-US" altLang="en-US" sz="2200" dirty="0"/>
              <a:t> fi </a:t>
            </a:r>
            <a:r>
              <a:rPr lang="en-US" altLang="en-US" sz="2200" dirty="0" err="1"/>
              <a:t>indicat</a:t>
            </a:r>
            <a:r>
              <a:rPr lang="en-US" altLang="en-US" sz="2200" dirty="0"/>
              <a:t> </a:t>
            </a:r>
            <a:r>
              <a:rPr lang="en-US" altLang="en-US" sz="2200" dirty="0" err="1"/>
              <a:t>clientului</a:t>
            </a:r>
            <a:r>
              <a:rPr lang="en-US" altLang="en-US" sz="2200" dirty="0"/>
              <a:t>;</a:t>
            </a:r>
          </a:p>
          <a:p>
            <a:pPr lvl="1"/>
            <a:r>
              <a:rPr lang="en-US" altLang="en-US" sz="2200" dirty="0" err="1"/>
              <a:t>Dă</a:t>
            </a:r>
            <a:r>
              <a:rPr lang="en-US" altLang="en-US" sz="2200" dirty="0"/>
              <a:t> direct </a:t>
            </a:r>
            <a:r>
              <a:rPr lang="en-US" altLang="en-US" sz="2200" dirty="0" err="1"/>
              <a:t>răspunsul</a:t>
            </a:r>
            <a:r>
              <a:rPr lang="en-US" altLang="en-US" sz="2200" dirty="0"/>
              <a:t>, </a:t>
            </a:r>
            <a:r>
              <a:rPr lang="en-US" altLang="en-US" sz="2200" dirty="0" err="1"/>
              <a:t>dacă</a:t>
            </a:r>
            <a:r>
              <a:rPr lang="en-US" altLang="en-US" sz="2200" dirty="0"/>
              <a:t> a </a:t>
            </a:r>
            <a:r>
              <a:rPr lang="en-US" altLang="en-US" sz="2200" dirty="0" err="1"/>
              <a:t>fost</a:t>
            </a:r>
            <a:r>
              <a:rPr lang="en-US" altLang="en-US" sz="2200" dirty="0"/>
              <a:t> </a:t>
            </a:r>
            <a:r>
              <a:rPr lang="en-US" altLang="en-US" sz="2200" dirty="0" err="1"/>
              <a:t>reținut</a:t>
            </a:r>
            <a:r>
              <a:rPr lang="en-US" altLang="en-US" sz="2200" dirty="0"/>
              <a:t> </a:t>
            </a:r>
            <a:r>
              <a:rPr lang="en-US" altLang="en-US" sz="2200" dirty="0" err="1"/>
              <a:t>dintr</a:t>
            </a:r>
            <a:r>
              <a:rPr lang="en-US" altLang="en-US" sz="2200" dirty="0"/>
              <a:t>-o </a:t>
            </a:r>
            <a:r>
              <a:rPr lang="en-US" altLang="en-US" sz="2200" dirty="0" err="1"/>
              <a:t>căutare</a:t>
            </a:r>
            <a:r>
              <a:rPr lang="en-US" altLang="en-US" sz="2200" dirty="0"/>
              <a:t> </a:t>
            </a:r>
            <a:r>
              <a:rPr lang="en-US" altLang="en-US" sz="2200" dirty="0" err="1"/>
              <a:t>anterioară</a:t>
            </a:r>
            <a:r>
              <a:rPr lang="en-US" altLang="en-US" sz="2200" dirty="0"/>
              <a:t>;</a:t>
            </a:r>
          </a:p>
          <a:p>
            <a:pPr lvl="1"/>
            <a:r>
              <a:rPr lang="en-US" altLang="en-US" sz="2200" dirty="0"/>
              <a:t>Se </a:t>
            </a:r>
            <a:r>
              <a:rPr lang="en-US" altLang="en-US" sz="2200" dirty="0" err="1"/>
              <a:t>vede</a:t>
            </a:r>
            <a:r>
              <a:rPr lang="en-US" altLang="en-US" sz="2200" dirty="0"/>
              <a:t> de aici </a:t>
            </a:r>
            <a:r>
              <a:rPr lang="en-US" altLang="en-US" sz="2200" dirty="0" err="1"/>
              <a:t>că</a:t>
            </a:r>
            <a:r>
              <a:rPr lang="en-US" altLang="en-US" sz="2200" dirty="0"/>
              <a:t> un server de </a:t>
            </a:r>
            <a:r>
              <a:rPr lang="en-US" altLang="en-US" sz="2200" dirty="0" err="1"/>
              <a:t>nume</a:t>
            </a:r>
            <a:r>
              <a:rPr lang="en-US" altLang="en-US" sz="2200" dirty="0"/>
              <a:t> poate </a:t>
            </a:r>
            <a:r>
              <a:rPr lang="en-US" altLang="en-US" sz="2200" dirty="0" err="1"/>
              <a:t>reține</a:t>
            </a:r>
            <a:r>
              <a:rPr lang="en-US" altLang="en-US" sz="2200" dirty="0"/>
              <a:t> </a:t>
            </a:r>
            <a:r>
              <a:rPr lang="en-US" altLang="en-US" sz="2200" dirty="0" err="1"/>
              <a:t>temporar</a:t>
            </a:r>
            <a:r>
              <a:rPr lang="en-US" altLang="en-US" sz="2200" dirty="0"/>
              <a:t> </a:t>
            </a:r>
            <a:r>
              <a:rPr lang="en-US" altLang="en-US" sz="2200" dirty="0" err="1"/>
              <a:t>înregistrări</a:t>
            </a:r>
            <a:r>
              <a:rPr lang="en-US" altLang="en-US" sz="2200" dirty="0"/>
              <a:t> </a:t>
            </a:r>
            <a:r>
              <a:rPr lang="en-US" altLang="en-US" sz="2200" dirty="0" err="1"/>
              <a:t>furnizate</a:t>
            </a:r>
            <a:r>
              <a:rPr lang="en-US" altLang="en-US" sz="2200" dirty="0"/>
              <a:t> de </a:t>
            </a:r>
            <a:r>
              <a:rPr lang="en-US" altLang="en-US" sz="2200" dirty="0" err="1"/>
              <a:t>alte</a:t>
            </a:r>
            <a:r>
              <a:rPr lang="en-US" altLang="en-US" sz="2200" dirty="0"/>
              <a:t> </a:t>
            </a:r>
            <a:r>
              <a:rPr lang="en-US" altLang="en-US" sz="2200" dirty="0" err="1"/>
              <a:t>servere</a:t>
            </a:r>
            <a:r>
              <a:rPr lang="en-US" altLang="en-US" sz="2200" dirty="0"/>
              <a:t> </a:t>
            </a:r>
            <a:r>
              <a:rPr lang="en-US" altLang="en-US" sz="2200" dirty="0" err="1"/>
              <a:t>și</a:t>
            </a:r>
            <a:r>
              <a:rPr lang="en-US" altLang="en-US" sz="2200" dirty="0"/>
              <a:t> pentru care </a:t>
            </a:r>
            <a:r>
              <a:rPr lang="en-US" altLang="en-US" sz="2200" dirty="0" err="1"/>
              <a:t>el</a:t>
            </a:r>
            <a:r>
              <a:rPr lang="en-US" altLang="en-US" sz="2200" dirty="0"/>
              <a:t> </a:t>
            </a:r>
            <a:r>
              <a:rPr lang="en-US" altLang="en-US" sz="2200" dirty="0" err="1"/>
              <a:t>însuși</a:t>
            </a:r>
            <a:r>
              <a:rPr lang="en-US" altLang="en-US" sz="2200" dirty="0"/>
              <a:t> nu are </a:t>
            </a:r>
            <a:r>
              <a:rPr lang="en-US" altLang="en-US" sz="2200" dirty="0" err="1"/>
              <a:t>autoritate</a:t>
            </a:r>
            <a:r>
              <a:rPr lang="en-US" altLang="en-US" sz="2200" dirty="0"/>
              <a:t>. Pentru a </a:t>
            </a:r>
            <a:r>
              <a:rPr lang="en-US" altLang="en-US" sz="2200" dirty="0" err="1"/>
              <a:t>ști</a:t>
            </a:r>
            <a:r>
              <a:rPr lang="en-US" altLang="en-US" sz="2200" dirty="0"/>
              <a:t> </a:t>
            </a:r>
            <a:r>
              <a:rPr lang="en-US" altLang="en-US" sz="2200" dirty="0" err="1"/>
              <a:t>cât</a:t>
            </a:r>
            <a:r>
              <a:rPr lang="en-US" altLang="en-US" sz="2200" dirty="0"/>
              <a:t> </a:t>
            </a:r>
            <a:r>
              <a:rPr lang="en-US" altLang="en-US" sz="2200" dirty="0" err="1"/>
              <a:t>timp</a:t>
            </a:r>
            <a:r>
              <a:rPr lang="en-US" altLang="en-US" sz="2200" dirty="0"/>
              <a:t> le poate </a:t>
            </a:r>
            <a:r>
              <a:rPr lang="en-US" altLang="en-US" sz="2200" dirty="0" err="1"/>
              <a:t>considera</a:t>
            </a:r>
            <a:r>
              <a:rPr lang="en-US" altLang="en-US" sz="2200" dirty="0"/>
              <a:t> </a:t>
            </a:r>
            <a:r>
              <a:rPr lang="en-US" altLang="en-US" sz="2200" dirty="0" err="1"/>
              <a:t>valide</a:t>
            </a:r>
            <a:r>
              <a:rPr lang="en-US" altLang="en-US" sz="2200" dirty="0"/>
              <a:t>, </a:t>
            </a:r>
            <a:r>
              <a:rPr lang="en-US" altLang="en-US" sz="2200" dirty="0" err="1"/>
              <a:t>fiecare</a:t>
            </a:r>
            <a:r>
              <a:rPr lang="en-US" altLang="en-US" sz="2200" dirty="0"/>
              <a:t> </a:t>
            </a:r>
            <a:r>
              <a:rPr lang="en-US" altLang="en-US" sz="2200" dirty="0" err="1"/>
              <a:t>înregistrare</a:t>
            </a:r>
            <a:r>
              <a:rPr lang="en-US" altLang="en-US" sz="2200" dirty="0"/>
              <a:t> are </a:t>
            </a:r>
            <a:r>
              <a:rPr lang="en-US" altLang="en-US" sz="2200" dirty="0" err="1"/>
              <a:t>atașată</a:t>
            </a:r>
            <a:r>
              <a:rPr lang="en-US" altLang="en-US" sz="2200" dirty="0"/>
              <a:t> o </a:t>
            </a:r>
            <a:r>
              <a:rPr lang="en-US" altLang="en-US" sz="2200" i="1" dirty="0" err="1"/>
              <a:t>perioadă</a:t>
            </a:r>
            <a:r>
              <a:rPr lang="en-US" altLang="en-US" sz="2200" i="1" dirty="0"/>
              <a:t> de </a:t>
            </a:r>
            <a:r>
              <a:rPr lang="en-US" altLang="en-US" sz="2200" i="1" dirty="0" err="1"/>
              <a:t>valabilitate</a:t>
            </a:r>
            <a:r>
              <a:rPr lang="en-US" altLang="en-US" sz="2200" dirty="0"/>
              <a:t> (TTL = Time To Live). </a:t>
            </a:r>
            <a:r>
              <a:rPr lang="en-US" altLang="en-US" sz="2200" dirty="0" err="1"/>
              <a:t>În</a:t>
            </a:r>
            <a:r>
              <a:rPr lang="en-US" altLang="en-US" sz="2200" dirty="0"/>
              <a:t> </a:t>
            </a:r>
            <a:r>
              <a:rPr lang="en-US" altLang="en-US" sz="2200" dirty="0" err="1"/>
              <a:t>timpul</a:t>
            </a:r>
            <a:r>
              <a:rPr lang="en-US" altLang="en-US" sz="2200" dirty="0"/>
              <a:t> </a:t>
            </a:r>
            <a:r>
              <a:rPr lang="en-US" altLang="en-US" sz="2200" dirty="0" err="1"/>
              <a:t>perioadei</a:t>
            </a:r>
            <a:r>
              <a:rPr lang="en-US" altLang="en-US" sz="2200" dirty="0"/>
              <a:t> de </a:t>
            </a:r>
            <a:r>
              <a:rPr lang="en-US" altLang="en-US" sz="2200" dirty="0" err="1"/>
              <a:t>valabilitate</a:t>
            </a:r>
            <a:r>
              <a:rPr lang="en-US" altLang="en-US" sz="2200" dirty="0"/>
              <a:t> </a:t>
            </a:r>
            <a:r>
              <a:rPr lang="en-US" altLang="en-US" sz="2200" dirty="0" err="1"/>
              <a:t>înregistrarea</a:t>
            </a:r>
            <a:r>
              <a:rPr lang="en-US" altLang="en-US" sz="2200" dirty="0"/>
              <a:t> </a:t>
            </a:r>
            <a:r>
              <a:rPr lang="en-US" altLang="en-US" sz="2200" dirty="0" err="1"/>
              <a:t>este</a:t>
            </a:r>
            <a:r>
              <a:rPr lang="en-US" altLang="en-US" sz="2200" dirty="0"/>
              <a:t> </a:t>
            </a:r>
            <a:r>
              <a:rPr lang="en-US" altLang="en-US" sz="2200" dirty="0" err="1"/>
              <a:t>considerată</a:t>
            </a:r>
            <a:r>
              <a:rPr lang="en-US" altLang="en-US" sz="2200" dirty="0"/>
              <a:t> </a:t>
            </a:r>
            <a:r>
              <a:rPr lang="en-US" altLang="en-US" sz="2200" dirty="0" err="1"/>
              <a:t>corectă</a:t>
            </a:r>
            <a:r>
              <a:rPr lang="en-US" altLang="en-US" sz="2200" dirty="0"/>
              <a:t> </a:t>
            </a:r>
            <a:r>
              <a:rPr lang="en-US" altLang="en-US" sz="2200" dirty="0" err="1"/>
              <a:t>fiind</a:t>
            </a:r>
            <a:r>
              <a:rPr lang="en-US" altLang="en-US" sz="2200" dirty="0"/>
              <a:t> </a:t>
            </a:r>
            <a:r>
              <a:rPr lang="en-US" altLang="en-US" sz="2200" dirty="0" err="1"/>
              <a:t>furnizată</a:t>
            </a:r>
            <a:r>
              <a:rPr lang="en-US" altLang="en-US" sz="2200" dirty="0"/>
              <a:t> ca </a:t>
            </a:r>
            <a:r>
              <a:rPr lang="en-US" altLang="en-US" sz="2200" dirty="0" err="1"/>
              <a:t>răspuns</a:t>
            </a:r>
            <a:r>
              <a:rPr lang="en-US" altLang="en-US" sz="2200" dirty="0"/>
              <a:t> la o </a:t>
            </a:r>
            <a:r>
              <a:rPr lang="en-US" altLang="en-US" sz="2200" dirty="0" err="1"/>
              <a:t>nouă</a:t>
            </a:r>
            <a:r>
              <a:rPr lang="en-US" altLang="en-US" sz="2200" dirty="0"/>
              <a:t> </a:t>
            </a:r>
            <a:r>
              <a:rPr lang="en-US" altLang="en-US" sz="2200" dirty="0" err="1"/>
              <a:t>cerere</a:t>
            </a:r>
            <a:r>
              <a:rPr lang="en-US" altLang="en-US" sz="2200" dirty="0"/>
              <a:t>. </a:t>
            </a:r>
            <a:r>
              <a:rPr lang="en-US" altLang="en-US" sz="2200" dirty="0" err="1"/>
              <a:t>După</a:t>
            </a:r>
            <a:r>
              <a:rPr lang="en-US" altLang="en-US" sz="2200" dirty="0"/>
              <a:t> </a:t>
            </a:r>
            <a:r>
              <a:rPr lang="en-US" altLang="en-US" sz="2200" dirty="0" err="1"/>
              <a:t>expirarea</a:t>
            </a:r>
            <a:r>
              <a:rPr lang="en-US" altLang="en-US" sz="2200" dirty="0"/>
              <a:t> </a:t>
            </a:r>
            <a:r>
              <a:rPr lang="en-US" altLang="en-US" sz="2200" dirty="0" err="1"/>
              <a:t>perioadei</a:t>
            </a:r>
            <a:r>
              <a:rPr lang="en-US" altLang="en-US" sz="2200" dirty="0"/>
              <a:t> de </a:t>
            </a:r>
            <a:r>
              <a:rPr lang="en-US" altLang="en-US" sz="2200" dirty="0" err="1"/>
              <a:t>valabilitate</a:t>
            </a:r>
            <a:r>
              <a:rPr lang="en-US" altLang="en-US" sz="2200" dirty="0"/>
              <a:t>, </a:t>
            </a:r>
            <a:r>
              <a:rPr lang="en-US" altLang="en-US" sz="2200" dirty="0" err="1"/>
              <a:t>înregistrarea</a:t>
            </a:r>
            <a:r>
              <a:rPr lang="en-US" altLang="en-US" sz="2200" dirty="0"/>
              <a:t> </a:t>
            </a:r>
            <a:r>
              <a:rPr lang="en-US" altLang="en-US" sz="2200" dirty="0" err="1"/>
              <a:t>este</a:t>
            </a:r>
            <a:r>
              <a:rPr lang="en-US" altLang="en-US" sz="2200" dirty="0"/>
              <a:t> </a:t>
            </a:r>
            <a:r>
              <a:rPr lang="en-US" altLang="en-US" sz="2200" dirty="0" err="1"/>
              <a:t>ștearsă</a:t>
            </a:r>
            <a:r>
              <a:rPr lang="en-US" altLang="en-US" sz="2200" dirty="0"/>
              <a:t> </a:t>
            </a:r>
            <a:r>
              <a:rPr lang="en-US" altLang="en-US" sz="2200" dirty="0" err="1"/>
              <a:t>și</a:t>
            </a:r>
            <a:r>
              <a:rPr lang="en-US" altLang="en-US" sz="2200" dirty="0"/>
              <a:t> o </a:t>
            </a:r>
            <a:r>
              <a:rPr lang="en-US" altLang="en-US" sz="2200" dirty="0" err="1"/>
              <a:t>nouă</a:t>
            </a:r>
            <a:r>
              <a:rPr lang="en-US" altLang="en-US" sz="2200" dirty="0"/>
              <a:t> </a:t>
            </a:r>
            <a:r>
              <a:rPr lang="en-US" altLang="en-US" sz="2200" dirty="0" err="1"/>
              <a:t>cerere</a:t>
            </a:r>
            <a:r>
              <a:rPr lang="en-US" altLang="en-US" sz="2200" dirty="0"/>
              <a:t> duce la o </a:t>
            </a:r>
            <a:r>
              <a:rPr lang="en-US" altLang="en-US" sz="2200" dirty="0" err="1"/>
              <a:t>căutare</a:t>
            </a:r>
            <a:r>
              <a:rPr lang="en-US" altLang="en-US" sz="2200" dirty="0"/>
              <a:t> </a:t>
            </a:r>
            <a:r>
              <a:rPr lang="en-US" altLang="en-US" sz="2200" dirty="0" err="1"/>
              <a:t>nouă</a:t>
            </a:r>
            <a:r>
              <a:rPr lang="en-US" altLang="en-US" sz="2200" dirty="0"/>
              <a:t> a </a:t>
            </a:r>
            <a:r>
              <a:rPr lang="en-US" altLang="en-US" sz="2200" dirty="0" err="1"/>
              <a:t>răspunsului</a:t>
            </a:r>
            <a:r>
              <a:rPr lang="en-US" altLang="en-US" sz="2200" dirty="0"/>
              <a:t>.</a:t>
            </a:r>
          </a:p>
        </p:txBody>
      </p:sp>
    </p:spTree>
    <p:extLst>
      <p:ext uri="{BB962C8B-B14F-4D97-AF65-F5344CB8AC3E}">
        <p14:creationId xmlns:p14="http://schemas.microsoft.com/office/powerpoint/2010/main" val="80570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Protocolul</a:t>
            </a:r>
            <a:r>
              <a:rPr lang="en-US" dirty="0"/>
              <a:t> FTP</a:t>
            </a:r>
          </a:p>
        </p:txBody>
      </p:sp>
      <p:sp>
        <p:nvSpPr>
          <p:cNvPr id="6" name="Content Placeholder 2">
            <a:extLst>
              <a:ext uri="{FF2B5EF4-FFF2-40B4-BE49-F238E27FC236}">
                <a16:creationId xmlns:a16="http://schemas.microsoft.com/office/drawing/2014/main" id="{7A2DBF87-F7A8-DF04-1731-F42EF7FFACDD}"/>
              </a:ext>
            </a:extLst>
          </p:cNvPr>
          <p:cNvSpPr>
            <a:spLocks noGrp="1"/>
          </p:cNvSpPr>
          <p:nvPr>
            <p:ph idx="1"/>
          </p:nvPr>
        </p:nvSpPr>
        <p:spPr>
          <a:xfrm>
            <a:off x="204265" y="1602464"/>
            <a:ext cx="11783470" cy="4764145"/>
          </a:xfrm>
        </p:spPr>
        <p:txBody>
          <a:bodyPr>
            <a:normAutofit/>
          </a:bodyPr>
          <a:lstStyle/>
          <a:p>
            <a:r>
              <a:rPr lang="en-US" altLang="en-US" sz="2000" dirty="0"/>
              <a:t>FTP </a:t>
            </a:r>
            <a:r>
              <a:rPr lang="en-US" altLang="en-US" sz="2000" dirty="0" err="1"/>
              <a:t>este</a:t>
            </a:r>
            <a:r>
              <a:rPr lang="en-US" altLang="en-US" sz="2000" dirty="0"/>
              <a:t> un protocol </a:t>
            </a:r>
            <a:r>
              <a:rPr lang="en-US" altLang="en-US" sz="2000" dirty="0" err="1"/>
              <a:t>simplu</a:t>
            </a:r>
            <a:r>
              <a:rPr lang="en-US" altLang="en-US" sz="2000" dirty="0"/>
              <a:t> de tip </a:t>
            </a:r>
            <a:r>
              <a:rPr lang="en-US" altLang="en-US" sz="2000" dirty="0" err="1"/>
              <a:t>cerere</a:t>
            </a:r>
            <a:r>
              <a:rPr lang="en-US" altLang="en-US" sz="2000" dirty="0"/>
              <a:t> – </a:t>
            </a:r>
            <a:r>
              <a:rPr lang="en-US" altLang="en-US" sz="2000" dirty="0" err="1"/>
              <a:t>răspuns</a:t>
            </a:r>
            <a:r>
              <a:rPr lang="en-US" altLang="en-US" sz="2000" dirty="0"/>
              <a:t>:</a:t>
            </a:r>
          </a:p>
          <a:p>
            <a:pPr lvl="1"/>
            <a:r>
              <a:rPr lang="en-US" altLang="en-US" sz="1800" dirty="0" err="1"/>
              <a:t>Cererea</a:t>
            </a:r>
            <a:r>
              <a:rPr lang="en-US" altLang="en-US" sz="1800" dirty="0"/>
              <a:t> are 4 </a:t>
            </a:r>
            <a:r>
              <a:rPr lang="en-US" altLang="en-US" sz="1800" dirty="0" err="1"/>
              <a:t>caractere</a:t>
            </a:r>
            <a:r>
              <a:rPr lang="en-US" altLang="en-US" sz="1800" dirty="0"/>
              <a:t> </a:t>
            </a:r>
            <a:r>
              <a:rPr lang="en-US" altLang="en-US" sz="1800" dirty="0" err="1"/>
              <a:t>urmate</a:t>
            </a:r>
            <a:r>
              <a:rPr lang="en-US" altLang="en-US" sz="1800" dirty="0"/>
              <a:t> de un argument </a:t>
            </a:r>
            <a:r>
              <a:rPr lang="en-US" altLang="en-US" sz="1800" dirty="0" err="1"/>
              <a:t>opțional</a:t>
            </a:r>
            <a:r>
              <a:rPr lang="en-US" altLang="en-US" sz="1800" dirty="0"/>
              <a:t> (STOR, RETR);</a:t>
            </a:r>
          </a:p>
          <a:p>
            <a:pPr lvl="1"/>
            <a:r>
              <a:rPr lang="en-US" altLang="en-US" sz="1800" dirty="0" err="1"/>
              <a:t>Răspunsul</a:t>
            </a:r>
            <a:r>
              <a:rPr lang="en-US" altLang="en-US" sz="1800" dirty="0"/>
              <a:t> </a:t>
            </a:r>
            <a:r>
              <a:rPr lang="en-US" altLang="en-US" sz="1800" dirty="0" err="1"/>
              <a:t>începe</a:t>
            </a:r>
            <a:r>
              <a:rPr lang="en-US" altLang="en-US" sz="1800" dirty="0"/>
              <a:t> cu un cod de 3 </a:t>
            </a:r>
            <a:r>
              <a:rPr lang="en-US" altLang="en-US" sz="1800" dirty="0" err="1"/>
              <a:t>caractere</a:t>
            </a:r>
            <a:r>
              <a:rPr lang="en-US" altLang="en-US" sz="1800" dirty="0"/>
              <a:t> </a:t>
            </a:r>
            <a:r>
              <a:rPr lang="en-US" altLang="en-US" sz="1800" dirty="0" err="1"/>
              <a:t>urmate</a:t>
            </a:r>
            <a:r>
              <a:rPr lang="en-US" altLang="en-US" sz="1800" dirty="0"/>
              <a:t> de un text </a:t>
            </a:r>
            <a:r>
              <a:rPr lang="en-US" altLang="en-US" sz="1800" dirty="0" err="1"/>
              <a:t>opțional</a:t>
            </a:r>
            <a:r>
              <a:rPr lang="en-US" altLang="en-US" sz="1800" dirty="0"/>
              <a:t>:</a:t>
            </a:r>
          </a:p>
          <a:p>
            <a:pPr marL="457200" lvl="1" indent="0">
              <a:buNone/>
            </a:pPr>
            <a:endParaRPr lang="en-US" altLang="en-US" sz="1800" dirty="0"/>
          </a:p>
          <a:p>
            <a:pPr marL="457200" lvl="1" indent="0">
              <a:buNone/>
            </a:pPr>
            <a:endParaRPr lang="en-US" altLang="en-US" sz="1800" dirty="0"/>
          </a:p>
          <a:p>
            <a:r>
              <a:rPr lang="en-US" altLang="en-US" sz="2000" dirty="0"/>
              <a:t>FTP </a:t>
            </a:r>
            <a:r>
              <a:rPr lang="en-US" altLang="en-US" sz="2000" dirty="0" err="1"/>
              <a:t>folosește</a:t>
            </a:r>
            <a:r>
              <a:rPr lang="en-US" altLang="en-US" sz="2000" dirty="0"/>
              <a:t> </a:t>
            </a:r>
            <a:r>
              <a:rPr lang="en-US" altLang="en-US" sz="2000" dirty="0" err="1"/>
              <a:t>protocolul</a:t>
            </a:r>
            <a:r>
              <a:rPr lang="en-US" altLang="en-US" sz="2000" dirty="0"/>
              <a:t> NVT (Network Virtual Terminal), </a:t>
            </a:r>
            <a:r>
              <a:rPr lang="en-US" altLang="en-US" sz="2000" dirty="0" err="1"/>
              <a:t>adică</a:t>
            </a:r>
            <a:r>
              <a:rPr lang="en-US" altLang="en-US" sz="2000" dirty="0"/>
              <a:t> </a:t>
            </a:r>
            <a:r>
              <a:rPr lang="en-US" altLang="en-US" sz="2000" dirty="0" err="1"/>
              <a:t>cererile</a:t>
            </a:r>
            <a:r>
              <a:rPr lang="en-US" altLang="en-US" sz="2000" dirty="0"/>
              <a:t> </a:t>
            </a:r>
            <a:r>
              <a:rPr lang="en-US" altLang="en-US" sz="2000" dirty="0" err="1"/>
              <a:t>și</a:t>
            </a:r>
            <a:r>
              <a:rPr lang="en-US" altLang="en-US" sz="2000" dirty="0"/>
              <a:t> </a:t>
            </a:r>
            <a:r>
              <a:rPr lang="en-US" altLang="en-US" sz="2000" dirty="0" err="1"/>
              <a:t>răspunsurile</a:t>
            </a:r>
            <a:r>
              <a:rPr lang="en-US" altLang="en-US" sz="2000" dirty="0"/>
              <a:t> ASCII </a:t>
            </a:r>
            <a:r>
              <a:rPr lang="en-US" altLang="en-US" sz="2000" dirty="0" err="1"/>
              <a:t>încheiate</a:t>
            </a:r>
            <a:r>
              <a:rPr lang="en-US" altLang="en-US" sz="2000" dirty="0"/>
              <a:t> de un CRLF (\r\n);</a:t>
            </a:r>
          </a:p>
          <a:p>
            <a:r>
              <a:rPr lang="en-US" altLang="en-US" sz="2000" dirty="0" err="1"/>
              <a:t>Comanda</a:t>
            </a:r>
            <a:r>
              <a:rPr lang="en-US" altLang="en-US" sz="2000" dirty="0"/>
              <a:t> PORT </a:t>
            </a:r>
            <a:r>
              <a:rPr lang="en-US" altLang="en-US" sz="2000" dirty="0" err="1"/>
              <a:t>indică</a:t>
            </a:r>
            <a:r>
              <a:rPr lang="en-US" altLang="en-US" sz="2000" dirty="0"/>
              <a:t> </a:t>
            </a:r>
            <a:r>
              <a:rPr lang="en-US" altLang="en-US" sz="2000" dirty="0" err="1"/>
              <a:t>serverului</a:t>
            </a:r>
            <a:r>
              <a:rPr lang="en-US" altLang="en-US" sz="2000" dirty="0"/>
              <a:t> </a:t>
            </a:r>
            <a:r>
              <a:rPr lang="en-US" altLang="en-US" sz="2000" dirty="0" err="1"/>
              <a:t>adresa</a:t>
            </a:r>
            <a:r>
              <a:rPr lang="en-US" altLang="en-US" sz="2000" dirty="0"/>
              <a:t> IP </a:t>
            </a:r>
            <a:r>
              <a:rPr lang="en-US" altLang="en-US" sz="2000" dirty="0" err="1"/>
              <a:t>și</a:t>
            </a:r>
            <a:r>
              <a:rPr lang="en-US" altLang="en-US" sz="2000" dirty="0"/>
              <a:t> </a:t>
            </a:r>
            <a:r>
              <a:rPr lang="en-US" altLang="en-US" sz="2000" dirty="0" err="1"/>
              <a:t>numărul</a:t>
            </a:r>
            <a:r>
              <a:rPr lang="en-US" altLang="en-US" sz="2000" dirty="0"/>
              <a:t> de port al </a:t>
            </a:r>
            <a:r>
              <a:rPr lang="en-US" altLang="en-US" sz="2000" dirty="0" err="1"/>
              <a:t>conexiunii</a:t>
            </a:r>
            <a:r>
              <a:rPr lang="en-US" altLang="en-US" sz="2000" dirty="0"/>
              <a:t> TCP a </a:t>
            </a:r>
            <a:r>
              <a:rPr lang="en-US" altLang="en-US" sz="2000" dirty="0" err="1"/>
              <a:t>clientului</a:t>
            </a:r>
            <a:r>
              <a:rPr lang="en-US" altLang="en-US" sz="2000" dirty="0"/>
              <a:t> pentru </a:t>
            </a:r>
            <a:r>
              <a:rPr lang="en-US" altLang="en-US" sz="2000" dirty="0" err="1"/>
              <a:t>transferul</a:t>
            </a:r>
            <a:r>
              <a:rPr lang="en-US" altLang="en-US" sz="2000" dirty="0"/>
              <a:t> de date:</a:t>
            </a:r>
          </a:p>
          <a:p>
            <a:pPr lvl="1"/>
            <a:r>
              <a:rPr lang="en-US" altLang="en-US" sz="1800" dirty="0"/>
              <a:t>Cu </a:t>
            </a:r>
            <a:r>
              <a:rPr lang="en-US" altLang="en-US" sz="1800" dirty="0" err="1"/>
              <a:t>această</a:t>
            </a:r>
            <a:r>
              <a:rPr lang="en-US" altLang="en-US" sz="1800" dirty="0"/>
              <a:t> </a:t>
            </a:r>
            <a:r>
              <a:rPr lang="en-US" altLang="en-US" sz="1800" dirty="0" err="1"/>
              <a:t>comandă</a:t>
            </a:r>
            <a:r>
              <a:rPr lang="en-US" altLang="en-US" sz="1800" dirty="0"/>
              <a:t> </a:t>
            </a:r>
            <a:r>
              <a:rPr lang="en-US" altLang="en-US" sz="1800" dirty="0" err="1"/>
              <a:t>clientul</a:t>
            </a:r>
            <a:r>
              <a:rPr lang="en-US" altLang="en-US" sz="1800" dirty="0"/>
              <a:t> </a:t>
            </a:r>
            <a:r>
              <a:rPr lang="en-US" altLang="en-US" sz="1800" dirty="0" err="1"/>
              <a:t>spune</a:t>
            </a:r>
            <a:r>
              <a:rPr lang="en-US" altLang="en-US" sz="1800" dirty="0"/>
              <a:t> </a:t>
            </a:r>
            <a:r>
              <a:rPr lang="en-US" altLang="en-US" sz="1800" dirty="0" err="1"/>
              <a:t>serverului</a:t>
            </a:r>
            <a:r>
              <a:rPr lang="en-US" altLang="en-US" sz="1800" dirty="0"/>
              <a:t> </a:t>
            </a:r>
            <a:r>
              <a:rPr lang="en-US" altLang="en-US" sz="1800" dirty="0" err="1"/>
              <a:t>că</a:t>
            </a:r>
            <a:r>
              <a:rPr lang="en-US" altLang="en-US" sz="1800" dirty="0"/>
              <a:t> </a:t>
            </a:r>
            <a:r>
              <a:rPr lang="en-US" altLang="en-US" sz="1800" dirty="0" err="1"/>
              <a:t>ascultă</a:t>
            </a:r>
            <a:r>
              <a:rPr lang="en-US" altLang="en-US" sz="1800" dirty="0"/>
              <a:t> </a:t>
            </a:r>
            <a:r>
              <a:rPr lang="en-US" altLang="en-US" sz="1800" dirty="0" err="1"/>
              <a:t>conexiunea</a:t>
            </a:r>
            <a:r>
              <a:rPr lang="en-US" altLang="en-US" sz="1800" dirty="0"/>
              <a:t> de date pe </a:t>
            </a:r>
            <a:r>
              <a:rPr lang="en-US" altLang="en-US" sz="1800" dirty="0" err="1"/>
              <a:t>portul</a:t>
            </a:r>
            <a:r>
              <a:rPr lang="en-US" altLang="en-US" sz="1800" dirty="0"/>
              <a:t> dat. </a:t>
            </a:r>
            <a:r>
              <a:rPr lang="en-US" altLang="en-US" sz="1800" dirty="0" err="1"/>
              <a:t>Serverul</a:t>
            </a:r>
            <a:r>
              <a:rPr lang="en-US" altLang="en-US" sz="1800" dirty="0"/>
              <a:t> </a:t>
            </a:r>
            <a:r>
              <a:rPr lang="en-US" altLang="en-US" sz="1800" dirty="0" err="1"/>
              <a:t>deschide</a:t>
            </a:r>
            <a:r>
              <a:rPr lang="en-US" altLang="en-US" sz="1800" dirty="0"/>
              <a:t> </a:t>
            </a:r>
            <a:r>
              <a:rPr lang="en-US" altLang="en-US" sz="1800" dirty="0" err="1"/>
              <a:t>conexiunea</a:t>
            </a:r>
            <a:r>
              <a:rPr lang="en-US" altLang="en-US" sz="1800" dirty="0"/>
              <a:t> de date </a:t>
            </a:r>
            <a:r>
              <a:rPr lang="en-US" altLang="en-US" sz="1800" dirty="0" err="1"/>
              <a:t>atât</a:t>
            </a:r>
            <a:r>
              <a:rPr lang="en-US" altLang="en-US" sz="1800" dirty="0"/>
              <a:t> pentru </a:t>
            </a:r>
            <a:r>
              <a:rPr lang="en-US" altLang="en-US" sz="1800" dirty="0" err="1"/>
              <a:t>operațiile</a:t>
            </a:r>
            <a:r>
              <a:rPr lang="en-US" altLang="en-US" sz="1800" dirty="0"/>
              <a:t> STOR, </a:t>
            </a:r>
            <a:r>
              <a:rPr lang="en-US" altLang="en-US" sz="1800" dirty="0" err="1"/>
              <a:t>cât</a:t>
            </a:r>
            <a:r>
              <a:rPr lang="en-US" altLang="en-US" sz="1800" dirty="0"/>
              <a:t> </a:t>
            </a:r>
            <a:r>
              <a:rPr lang="en-US" altLang="en-US" sz="1800" dirty="0" err="1"/>
              <a:t>și</a:t>
            </a:r>
            <a:r>
              <a:rPr lang="en-US" altLang="en-US" sz="1800" dirty="0"/>
              <a:t> pentru RETR.</a:t>
            </a:r>
          </a:p>
        </p:txBody>
      </p:sp>
      <p:pic>
        <p:nvPicPr>
          <p:cNvPr id="3" name="Picture 2">
            <a:extLst>
              <a:ext uri="{FF2B5EF4-FFF2-40B4-BE49-F238E27FC236}">
                <a16:creationId xmlns:a16="http://schemas.microsoft.com/office/drawing/2014/main" id="{B0A9643A-7599-A288-AE73-CB316255703B}"/>
              </a:ext>
            </a:extLst>
          </p:cNvPr>
          <p:cNvPicPr>
            <a:picLocks noChangeAspect="1"/>
          </p:cNvPicPr>
          <p:nvPr/>
        </p:nvPicPr>
        <p:blipFill>
          <a:blip r:embed="rId3"/>
          <a:stretch>
            <a:fillRect/>
          </a:stretch>
        </p:blipFill>
        <p:spPr>
          <a:xfrm>
            <a:off x="915556" y="2640723"/>
            <a:ext cx="5001088" cy="418828"/>
          </a:xfrm>
          <a:prstGeom prst="rect">
            <a:avLst/>
          </a:prstGeom>
        </p:spPr>
      </p:pic>
      <p:pic>
        <p:nvPicPr>
          <p:cNvPr id="4" name="Picture 3">
            <a:extLst>
              <a:ext uri="{FF2B5EF4-FFF2-40B4-BE49-F238E27FC236}">
                <a16:creationId xmlns:a16="http://schemas.microsoft.com/office/drawing/2014/main" id="{BE39F260-D216-E32B-FE86-62802B7C889A}"/>
              </a:ext>
            </a:extLst>
          </p:cNvPr>
          <p:cNvPicPr>
            <a:picLocks noChangeAspect="1"/>
          </p:cNvPicPr>
          <p:nvPr/>
        </p:nvPicPr>
        <p:blipFill>
          <a:blip r:embed="rId4"/>
          <a:stretch>
            <a:fillRect/>
          </a:stretch>
        </p:blipFill>
        <p:spPr>
          <a:xfrm>
            <a:off x="915556" y="5063914"/>
            <a:ext cx="8093364" cy="1696647"/>
          </a:xfrm>
          <a:prstGeom prst="rect">
            <a:avLst/>
          </a:prstGeom>
        </p:spPr>
      </p:pic>
    </p:spTree>
    <p:extLst>
      <p:ext uri="{BB962C8B-B14F-4D97-AF65-F5344CB8AC3E}">
        <p14:creationId xmlns:p14="http://schemas.microsoft.com/office/powerpoint/2010/main" val="42352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0</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1"/>
            <a:ext cx="11819684" cy="1167896"/>
          </a:xfrm>
        </p:spPr>
        <p:txBody>
          <a:bodyPr>
            <a:noAutofit/>
          </a:bodyPr>
          <a:lstStyle/>
          <a:p>
            <a:r>
              <a:rPr lang="en-US" altLang="en-US" sz="2600" dirty="0" err="1"/>
              <a:t>Stația</a:t>
            </a:r>
            <a:r>
              <a:rPr lang="en-US" altLang="en-US" sz="2600" dirty="0"/>
              <a:t> </a:t>
            </a:r>
            <a:r>
              <a:rPr lang="en-US" altLang="en-US" sz="2600" dirty="0">
                <a:solidFill>
                  <a:srgbClr val="FF0000"/>
                </a:solidFill>
              </a:rPr>
              <a:t>lemon.cs.pub.ro</a:t>
            </a:r>
            <a:r>
              <a:rPr lang="en-US" altLang="en-US" sz="2600" dirty="0"/>
              <a:t> </a:t>
            </a:r>
            <a:r>
              <a:rPr lang="en-US" altLang="en-US" sz="2600" dirty="0" err="1"/>
              <a:t>dorește</a:t>
            </a:r>
            <a:r>
              <a:rPr lang="en-US" altLang="en-US" sz="2600" dirty="0"/>
              <a:t> </a:t>
            </a:r>
            <a:r>
              <a:rPr lang="en-US" altLang="en-US" sz="2600" dirty="0" err="1"/>
              <a:t>să</a:t>
            </a:r>
            <a:r>
              <a:rPr lang="en-US" altLang="en-US" sz="2600" dirty="0"/>
              <a:t> </a:t>
            </a:r>
            <a:r>
              <a:rPr lang="en-US" altLang="en-US" sz="2600" dirty="0" err="1"/>
              <a:t>acceseze</a:t>
            </a:r>
            <a:r>
              <a:rPr lang="en-US" altLang="en-US" sz="2600" dirty="0"/>
              <a:t> server-</a:t>
            </a:r>
            <a:r>
              <a:rPr lang="en-US" altLang="en-US" sz="2600" dirty="0" err="1"/>
              <a:t>ul</a:t>
            </a:r>
            <a:r>
              <a:rPr lang="en-US" altLang="en-US" sz="2600" dirty="0"/>
              <a:t> </a:t>
            </a:r>
            <a:r>
              <a:rPr lang="en-US" altLang="en-US" sz="2600" dirty="0">
                <a:solidFill>
                  <a:srgbClr val="FF0000"/>
                </a:solidFill>
              </a:rPr>
              <a:t>www.linux.org</a:t>
            </a:r>
            <a:r>
              <a:rPr lang="en-US" altLang="en-US" sz="2600" dirty="0"/>
              <a:t>;</a:t>
            </a:r>
          </a:p>
          <a:p>
            <a:r>
              <a:rPr lang="en-US" altLang="en-US" sz="2600" dirty="0" err="1"/>
              <a:t>Stația</a:t>
            </a:r>
            <a:r>
              <a:rPr lang="en-US" altLang="en-US" sz="2600" dirty="0"/>
              <a:t> </a:t>
            </a:r>
            <a:r>
              <a:rPr lang="en-US" altLang="en-US" sz="2400" dirty="0">
                <a:solidFill>
                  <a:srgbClr val="FF0000"/>
                </a:solidFill>
              </a:rPr>
              <a:t>lemon.cs.pub.ro</a:t>
            </a:r>
            <a:r>
              <a:rPr lang="en-US" altLang="en-US" sz="2400" dirty="0"/>
              <a:t> are </a:t>
            </a:r>
            <a:r>
              <a:rPr lang="en-US" altLang="en-US" sz="2400" dirty="0" err="1"/>
              <a:t>configurat</a:t>
            </a:r>
            <a:r>
              <a:rPr lang="en-US" altLang="en-US" sz="2400" dirty="0"/>
              <a:t> ca server DNS </a:t>
            </a:r>
            <a:r>
              <a:rPr lang="en-US" altLang="en-US" sz="2400" dirty="0">
                <a:solidFill>
                  <a:srgbClr val="F57921"/>
                </a:solidFill>
              </a:rPr>
              <a:t>cs.pub.ro</a:t>
            </a:r>
            <a:r>
              <a:rPr lang="en-US" altLang="en-US" sz="2400" dirty="0"/>
              <a:t>.</a:t>
            </a:r>
          </a:p>
        </p:txBody>
      </p:sp>
      <p:pic>
        <p:nvPicPr>
          <p:cNvPr id="6" name="Picture 5">
            <a:extLst>
              <a:ext uri="{FF2B5EF4-FFF2-40B4-BE49-F238E27FC236}">
                <a16:creationId xmlns:a16="http://schemas.microsoft.com/office/drawing/2014/main" id="{501BC763-361D-3F5E-0DFF-621F3539ED6A}"/>
              </a:ext>
            </a:extLst>
          </p:cNvPr>
          <p:cNvPicPr>
            <a:picLocks noChangeAspect="1"/>
          </p:cNvPicPr>
          <p:nvPr/>
        </p:nvPicPr>
        <p:blipFill>
          <a:blip r:embed="rId3"/>
          <a:stretch>
            <a:fillRect/>
          </a:stretch>
        </p:blipFill>
        <p:spPr>
          <a:xfrm>
            <a:off x="1739301" y="2783869"/>
            <a:ext cx="8713398" cy="3865596"/>
          </a:xfrm>
          <a:prstGeom prst="rect">
            <a:avLst/>
          </a:prstGeom>
        </p:spPr>
      </p:pic>
    </p:spTree>
    <p:extLst>
      <p:ext uri="{BB962C8B-B14F-4D97-AF65-F5344CB8AC3E}">
        <p14:creationId xmlns:p14="http://schemas.microsoft.com/office/powerpoint/2010/main" val="86987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1</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65427"/>
            <a:ext cx="11819684" cy="1663574"/>
          </a:xfrm>
        </p:spPr>
        <p:txBody>
          <a:bodyPr>
            <a:noAutofit/>
          </a:bodyPr>
          <a:lstStyle/>
          <a:p>
            <a:r>
              <a:rPr lang="en-US" altLang="en-US" sz="2600" dirty="0" err="1"/>
              <a:t>Stația</a:t>
            </a:r>
            <a:r>
              <a:rPr lang="en-US" altLang="en-US" sz="2600" dirty="0"/>
              <a:t> </a:t>
            </a:r>
            <a:r>
              <a:rPr lang="en-US" altLang="en-US" sz="2600" dirty="0">
                <a:solidFill>
                  <a:srgbClr val="FF0000"/>
                </a:solidFill>
              </a:rPr>
              <a:t>lemon.cs.pub.ro</a:t>
            </a:r>
            <a:r>
              <a:rPr lang="en-US" altLang="en-US" sz="2600" dirty="0"/>
              <a:t> </a:t>
            </a:r>
            <a:r>
              <a:rPr lang="en-US" altLang="en-US" sz="2600" dirty="0" err="1"/>
              <a:t>trimite</a:t>
            </a:r>
            <a:r>
              <a:rPr lang="en-US" altLang="en-US" sz="2600" dirty="0"/>
              <a:t> o </a:t>
            </a:r>
            <a:r>
              <a:rPr lang="en-US" altLang="en-US" sz="2600" dirty="0" err="1"/>
              <a:t>cerere</a:t>
            </a:r>
            <a:r>
              <a:rPr lang="en-US" altLang="en-US" sz="2600" dirty="0"/>
              <a:t> recursive </a:t>
            </a:r>
            <a:r>
              <a:rPr lang="en-US" altLang="en-US" sz="2600" dirty="0" err="1"/>
              <a:t>către</a:t>
            </a:r>
            <a:r>
              <a:rPr lang="en-US" altLang="en-US" sz="2600" dirty="0"/>
              <a:t> </a:t>
            </a:r>
            <a:r>
              <a:rPr lang="en-US" altLang="en-US" sz="2800" dirty="0">
                <a:solidFill>
                  <a:srgbClr val="F57921"/>
                </a:solidFill>
              </a:rPr>
              <a:t>cs.pub.ro</a:t>
            </a:r>
            <a:r>
              <a:rPr lang="en-US" altLang="en-US" sz="2600" dirty="0"/>
              <a:t>;</a:t>
            </a:r>
          </a:p>
          <a:p>
            <a:r>
              <a:rPr lang="en-US" altLang="en-US" sz="2600" dirty="0"/>
              <a:t>Server-</a:t>
            </a:r>
            <a:r>
              <a:rPr lang="en-US" altLang="en-US" sz="2600" dirty="0" err="1"/>
              <a:t>ul</a:t>
            </a:r>
            <a:r>
              <a:rPr lang="en-US" altLang="en-US" sz="2600" dirty="0"/>
              <a:t> </a:t>
            </a:r>
            <a:r>
              <a:rPr lang="en-US" altLang="en-US" sz="2400" dirty="0">
                <a:solidFill>
                  <a:srgbClr val="F57921"/>
                </a:solidFill>
              </a:rPr>
              <a:t>cs.pub.ro</a:t>
            </a:r>
            <a:r>
              <a:rPr lang="en-US" altLang="en-US" sz="2400" dirty="0"/>
              <a:t> </a:t>
            </a:r>
            <a:r>
              <a:rPr lang="en-US" altLang="en-US" sz="2400" dirty="0" err="1"/>
              <a:t>verifică</a:t>
            </a:r>
            <a:r>
              <a:rPr lang="en-US" altLang="en-US" sz="2400" dirty="0"/>
              <a:t> </a:t>
            </a:r>
            <a:r>
              <a:rPr lang="en-US" altLang="en-US" sz="2400" dirty="0" err="1"/>
              <a:t>dacă</a:t>
            </a:r>
            <a:r>
              <a:rPr lang="en-US" altLang="en-US" sz="2400" dirty="0"/>
              <a:t> </a:t>
            </a:r>
            <a:r>
              <a:rPr lang="en-US" altLang="en-US" sz="2400" dirty="0" err="1"/>
              <a:t>este</a:t>
            </a:r>
            <a:r>
              <a:rPr lang="en-US" altLang="en-US" sz="2400" dirty="0"/>
              <a:t> </a:t>
            </a:r>
            <a:r>
              <a:rPr lang="en-US" altLang="en-US" sz="2400" dirty="0" err="1"/>
              <a:t>autoritar</a:t>
            </a:r>
            <a:r>
              <a:rPr lang="en-US" altLang="en-US" sz="2400" dirty="0"/>
              <a:t> </a:t>
            </a:r>
            <a:r>
              <a:rPr lang="en-US" altLang="en-US" sz="2400" dirty="0" err="1"/>
              <a:t>peste</a:t>
            </a:r>
            <a:r>
              <a:rPr lang="en-US" altLang="en-US" sz="2400" dirty="0"/>
              <a:t> </a:t>
            </a:r>
            <a:r>
              <a:rPr lang="en-US" altLang="en-US" sz="2400" dirty="0">
                <a:solidFill>
                  <a:srgbClr val="FF0000"/>
                </a:solidFill>
              </a:rPr>
              <a:t>www.linux.org</a:t>
            </a:r>
            <a:r>
              <a:rPr lang="en-US" altLang="en-US" sz="2400" dirty="0"/>
              <a:t> =&gt; nu;</a:t>
            </a:r>
          </a:p>
          <a:p>
            <a:r>
              <a:rPr lang="en-US" altLang="en-US" sz="2400" dirty="0"/>
              <a:t>Server-</a:t>
            </a:r>
            <a:r>
              <a:rPr lang="en-US" altLang="en-US" sz="2400" dirty="0" err="1"/>
              <a:t>ul</a:t>
            </a:r>
            <a:r>
              <a:rPr lang="en-US" altLang="en-US" sz="2400" dirty="0"/>
              <a:t> </a:t>
            </a:r>
            <a:r>
              <a:rPr lang="en-US" altLang="en-US" sz="2400" dirty="0">
                <a:solidFill>
                  <a:srgbClr val="F57921"/>
                </a:solidFill>
              </a:rPr>
              <a:t>cs.pub.ro</a:t>
            </a:r>
            <a:r>
              <a:rPr lang="en-US" altLang="en-US" sz="2400" dirty="0"/>
              <a:t> </a:t>
            </a:r>
            <a:r>
              <a:rPr lang="en-US" altLang="en-US" sz="2400" dirty="0" err="1"/>
              <a:t>verifică</a:t>
            </a:r>
            <a:r>
              <a:rPr lang="en-US" altLang="en-US" sz="2400" dirty="0"/>
              <a:t> </a:t>
            </a:r>
            <a:r>
              <a:rPr lang="en-US" altLang="en-US" sz="2400" dirty="0" err="1"/>
              <a:t>dacă</a:t>
            </a:r>
            <a:r>
              <a:rPr lang="en-US" altLang="en-US" sz="2400" dirty="0"/>
              <a:t> are </a:t>
            </a:r>
            <a:r>
              <a:rPr lang="en-US" altLang="en-US" sz="2400" dirty="0" err="1"/>
              <a:t>în</a:t>
            </a:r>
            <a:r>
              <a:rPr lang="en-US" altLang="en-US" sz="2400" dirty="0"/>
              <a:t> cache </a:t>
            </a:r>
            <a:r>
              <a:rPr lang="en-US" altLang="en-US" sz="2400" dirty="0">
                <a:solidFill>
                  <a:srgbClr val="FF0000"/>
                </a:solidFill>
              </a:rPr>
              <a:t>www.linux.org</a:t>
            </a:r>
            <a:r>
              <a:rPr lang="en-US" altLang="en-US" sz="2400" dirty="0"/>
              <a:t> =&gt; nu.</a:t>
            </a:r>
          </a:p>
        </p:txBody>
      </p:sp>
      <p:pic>
        <p:nvPicPr>
          <p:cNvPr id="4" name="Picture 3">
            <a:extLst>
              <a:ext uri="{FF2B5EF4-FFF2-40B4-BE49-F238E27FC236}">
                <a16:creationId xmlns:a16="http://schemas.microsoft.com/office/drawing/2014/main" id="{8F06E60E-1B10-E0B0-BB9F-DB628A46D5CA}"/>
              </a:ext>
            </a:extLst>
          </p:cNvPr>
          <p:cNvPicPr>
            <a:picLocks noChangeAspect="1"/>
          </p:cNvPicPr>
          <p:nvPr/>
        </p:nvPicPr>
        <p:blipFill>
          <a:blip r:embed="rId3"/>
          <a:stretch>
            <a:fillRect/>
          </a:stretch>
        </p:blipFill>
        <p:spPr>
          <a:xfrm>
            <a:off x="1856486" y="3168714"/>
            <a:ext cx="8479027" cy="3600901"/>
          </a:xfrm>
          <a:prstGeom prst="rect">
            <a:avLst/>
          </a:prstGeom>
        </p:spPr>
      </p:pic>
    </p:spTree>
    <p:extLst>
      <p:ext uri="{BB962C8B-B14F-4D97-AF65-F5344CB8AC3E}">
        <p14:creationId xmlns:p14="http://schemas.microsoft.com/office/powerpoint/2010/main" val="425275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2</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65427"/>
            <a:ext cx="11819684" cy="1663574"/>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cs.pub.ro</a:t>
            </a:r>
            <a:r>
              <a:rPr lang="en-US" altLang="en-US" sz="2400" dirty="0"/>
              <a:t> are </a:t>
            </a:r>
            <a:r>
              <a:rPr lang="en-US" altLang="en-US" sz="2400" dirty="0">
                <a:solidFill>
                  <a:srgbClr val="F57921"/>
                </a:solidFill>
              </a:rPr>
              <a:t>ns.pub.ro</a:t>
            </a:r>
            <a:r>
              <a:rPr lang="en-US" altLang="en-US" sz="2400" dirty="0"/>
              <a:t> </a:t>
            </a:r>
            <a:r>
              <a:rPr lang="en-US" altLang="en-US" sz="2400" dirty="0" err="1"/>
              <a:t>configurat</a:t>
            </a:r>
            <a:r>
              <a:rPr lang="en-US" altLang="en-US" sz="2400" dirty="0"/>
              <a:t> ca forwarder;</a:t>
            </a:r>
          </a:p>
          <a:p>
            <a:r>
              <a:rPr lang="en-US" altLang="en-US" sz="2400" dirty="0"/>
              <a:t>Server-</a:t>
            </a:r>
            <a:r>
              <a:rPr lang="en-US" altLang="en-US" sz="2400" dirty="0" err="1"/>
              <a:t>ul</a:t>
            </a:r>
            <a:r>
              <a:rPr lang="en-US" altLang="en-US" sz="2400" dirty="0"/>
              <a:t> </a:t>
            </a:r>
            <a:r>
              <a:rPr lang="en-US" altLang="en-US" sz="2400" dirty="0">
                <a:solidFill>
                  <a:srgbClr val="F57921"/>
                </a:solidFill>
              </a:rPr>
              <a:t>cs.pub.ro</a:t>
            </a:r>
            <a:r>
              <a:rPr lang="en-US" altLang="en-US" sz="2400" dirty="0"/>
              <a:t> </a:t>
            </a:r>
            <a:r>
              <a:rPr lang="en-US" altLang="en-US" sz="2400" dirty="0" err="1"/>
              <a:t>trimite</a:t>
            </a:r>
            <a:r>
              <a:rPr lang="en-US" altLang="en-US" sz="2400" dirty="0"/>
              <a:t> o </a:t>
            </a:r>
            <a:r>
              <a:rPr lang="en-US" altLang="en-US" sz="2400" dirty="0" err="1"/>
              <a:t>cerere</a:t>
            </a:r>
            <a:r>
              <a:rPr lang="en-US" altLang="en-US" sz="2400" dirty="0"/>
              <a:t> </a:t>
            </a:r>
            <a:r>
              <a:rPr lang="en-US" altLang="en-US" sz="2400" dirty="0" err="1"/>
              <a:t>recursivă</a:t>
            </a:r>
            <a:r>
              <a:rPr lang="en-US" altLang="en-US" sz="2400" dirty="0"/>
              <a:t> </a:t>
            </a:r>
            <a:r>
              <a:rPr lang="en-US" altLang="en-US" sz="2400" dirty="0" err="1"/>
              <a:t>către</a:t>
            </a:r>
            <a:r>
              <a:rPr lang="en-US" altLang="en-US" sz="2400" dirty="0"/>
              <a:t> </a:t>
            </a:r>
            <a:r>
              <a:rPr lang="en-US" altLang="en-US" sz="2400" dirty="0">
                <a:solidFill>
                  <a:srgbClr val="F57921"/>
                </a:solidFill>
              </a:rPr>
              <a:t>ns.pub.ro</a:t>
            </a:r>
            <a:r>
              <a:rPr lang="en-US" altLang="en-US" sz="2400" dirty="0"/>
              <a:t>.</a:t>
            </a:r>
          </a:p>
        </p:txBody>
      </p:sp>
      <p:pic>
        <p:nvPicPr>
          <p:cNvPr id="6" name="Picture 5">
            <a:extLst>
              <a:ext uri="{FF2B5EF4-FFF2-40B4-BE49-F238E27FC236}">
                <a16:creationId xmlns:a16="http://schemas.microsoft.com/office/drawing/2014/main" id="{0281819C-CFE6-16E9-DE13-053A0AD6D71C}"/>
              </a:ext>
            </a:extLst>
          </p:cNvPr>
          <p:cNvPicPr>
            <a:picLocks noChangeAspect="1"/>
          </p:cNvPicPr>
          <p:nvPr/>
        </p:nvPicPr>
        <p:blipFill>
          <a:blip r:embed="rId3"/>
          <a:stretch>
            <a:fillRect/>
          </a:stretch>
        </p:blipFill>
        <p:spPr>
          <a:xfrm>
            <a:off x="1560214" y="2783265"/>
            <a:ext cx="9071572" cy="3873117"/>
          </a:xfrm>
          <a:prstGeom prst="rect">
            <a:avLst/>
          </a:prstGeom>
        </p:spPr>
      </p:pic>
    </p:spTree>
    <p:extLst>
      <p:ext uri="{BB962C8B-B14F-4D97-AF65-F5344CB8AC3E}">
        <p14:creationId xmlns:p14="http://schemas.microsoft.com/office/powerpoint/2010/main" val="20015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3</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0"/>
            <a:ext cx="11819684" cy="1663574"/>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ns.pub.ro</a:t>
            </a:r>
            <a:r>
              <a:rPr lang="en-US" altLang="en-US" sz="2400" dirty="0"/>
              <a:t> </a:t>
            </a:r>
            <a:r>
              <a:rPr lang="en-US" altLang="en-US" sz="2400" dirty="0" err="1"/>
              <a:t>verifică</a:t>
            </a:r>
            <a:r>
              <a:rPr lang="en-US" altLang="en-US" sz="2400" dirty="0"/>
              <a:t> </a:t>
            </a:r>
            <a:r>
              <a:rPr lang="en-US" altLang="en-US" sz="2400" dirty="0" err="1"/>
              <a:t>dacă</a:t>
            </a:r>
            <a:r>
              <a:rPr lang="en-US" altLang="en-US" sz="2400" dirty="0"/>
              <a:t> are </a:t>
            </a:r>
            <a:r>
              <a:rPr lang="en-US" altLang="en-US" sz="2400" dirty="0" err="1"/>
              <a:t>în</a:t>
            </a:r>
            <a:r>
              <a:rPr lang="en-US" altLang="en-US" sz="2400" dirty="0"/>
              <a:t> cache </a:t>
            </a:r>
            <a:r>
              <a:rPr lang="en-US" altLang="en-US" sz="2400" dirty="0">
                <a:solidFill>
                  <a:srgbClr val="FF0000"/>
                </a:solidFill>
              </a:rPr>
              <a:t>www.linux.org</a:t>
            </a:r>
            <a:r>
              <a:rPr lang="en-US" altLang="en-US" sz="2400" dirty="0"/>
              <a:t> =&gt; nu;</a:t>
            </a:r>
          </a:p>
          <a:p>
            <a:r>
              <a:rPr lang="en-US" altLang="en-US" sz="2400" dirty="0"/>
              <a:t>Server-</a:t>
            </a:r>
            <a:r>
              <a:rPr lang="en-US" altLang="en-US" sz="2400" dirty="0" err="1"/>
              <a:t>ul</a:t>
            </a:r>
            <a:r>
              <a:rPr lang="en-US" altLang="en-US" sz="2400" dirty="0"/>
              <a:t> </a:t>
            </a:r>
            <a:r>
              <a:rPr lang="en-US" altLang="en-US" sz="2400" dirty="0">
                <a:solidFill>
                  <a:srgbClr val="F57921"/>
                </a:solidFill>
              </a:rPr>
              <a:t>ns.pub.ro</a:t>
            </a:r>
            <a:r>
              <a:rPr lang="en-US" altLang="en-US" sz="2400" dirty="0"/>
              <a:t> </a:t>
            </a:r>
            <a:r>
              <a:rPr lang="en-US" altLang="en-US" sz="2400" dirty="0" err="1"/>
              <a:t>trimite</a:t>
            </a:r>
            <a:r>
              <a:rPr lang="en-US" altLang="en-US" sz="2400" dirty="0"/>
              <a:t> o </a:t>
            </a:r>
            <a:r>
              <a:rPr lang="en-US" altLang="en-US" sz="2400" dirty="0" err="1"/>
              <a:t>cerere</a:t>
            </a:r>
            <a:r>
              <a:rPr lang="en-US" altLang="en-US" sz="2400" dirty="0"/>
              <a:t> </a:t>
            </a:r>
            <a:r>
              <a:rPr lang="en-US" altLang="en-US" sz="2400" dirty="0" err="1"/>
              <a:t>nerecursivă</a:t>
            </a:r>
            <a:r>
              <a:rPr lang="en-US" altLang="en-US" sz="2400" dirty="0"/>
              <a:t> </a:t>
            </a:r>
            <a:r>
              <a:rPr lang="en-US" altLang="en-US" sz="2400" dirty="0" err="1"/>
              <a:t>către</a:t>
            </a:r>
            <a:r>
              <a:rPr lang="en-US" altLang="en-US" sz="2400" dirty="0"/>
              <a:t> </a:t>
            </a:r>
            <a:r>
              <a:rPr lang="en-US" altLang="en-US" sz="2400" dirty="0">
                <a:solidFill>
                  <a:srgbClr val="F57921"/>
                </a:solidFill>
              </a:rPr>
              <a:t>.</a:t>
            </a:r>
            <a:r>
              <a:rPr lang="en-US" altLang="en-US" sz="2400" dirty="0"/>
              <a:t>(</a:t>
            </a:r>
            <a:r>
              <a:rPr lang="en-US" altLang="en-US" sz="2400" dirty="0">
                <a:solidFill>
                  <a:srgbClr val="F57921"/>
                </a:solidFill>
              </a:rPr>
              <a:t>root</a:t>
            </a:r>
            <a:r>
              <a:rPr lang="en-US" altLang="en-US" sz="2400" dirty="0"/>
              <a:t>).</a:t>
            </a:r>
          </a:p>
        </p:txBody>
      </p:sp>
      <p:pic>
        <p:nvPicPr>
          <p:cNvPr id="4" name="Picture 3">
            <a:extLst>
              <a:ext uri="{FF2B5EF4-FFF2-40B4-BE49-F238E27FC236}">
                <a16:creationId xmlns:a16="http://schemas.microsoft.com/office/drawing/2014/main" id="{2BDB4694-17FF-597A-53AB-DA04C6C4B8DB}"/>
              </a:ext>
            </a:extLst>
          </p:cNvPr>
          <p:cNvPicPr>
            <a:picLocks noChangeAspect="1"/>
          </p:cNvPicPr>
          <p:nvPr/>
        </p:nvPicPr>
        <p:blipFill>
          <a:blip r:embed="rId3"/>
          <a:stretch>
            <a:fillRect/>
          </a:stretch>
        </p:blipFill>
        <p:spPr>
          <a:xfrm>
            <a:off x="1406305" y="2789524"/>
            <a:ext cx="9379390" cy="3973303"/>
          </a:xfrm>
          <a:prstGeom prst="rect">
            <a:avLst/>
          </a:prstGeom>
        </p:spPr>
      </p:pic>
    </p:spTree>
    <p:extLst>
      <p:ext uri="{BB962C8B-B14F-4D97-AF65-F5344CB8AC3E}">
        <p14:creationId xmlns:p14="http://schemas.microsoft.com/office/powerpoint/2010/main" val="40958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4</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0"/>
            <a:ext cx="11819684" cy="1663574"/>
          </a:xfrm>
        </p:spPr>
        <p:txBody>
          <a:bodyPr>
            <a:noAutofit/>
          </a:bodyPr>
          <a:lstStyle/>
          <a:p>
            <a:r>
              <a:rPr lang="en-US" altLang="en-US" sz="2600" dirty="0"/>
              <a:t>Server-</a:t>
            </a:r>
            <a:r>
              <a:rPr lang="en-US" altLang="en-US" sz="2600" dirty="0" err="1"/>
              <a:t>ul</a:t>
            </a:r>
            <a:r>
              <a:rPr lang="en-US" altLang="en-US" sz="2600" dirty="0"/>
              <a:t> </a:t>
            </a:r>
            <a:r>
              <a:rPr lang="en-US" altLang="en-US" sz="2800" dirty="0">
                <a:solidFill>
                  <a:srgbClr val="F57921"/>
                </a:solidFill>
              </a:rPr>
              <a:t>.</a:t>
            </a:r>
            <a:r>
              <a:rPr lang="en-US" altLang="en-US" sz="2600" dirty="0"/>
              <a:t>(</a:t>
            </a:r>
            <a:r>
              <a:rPr lang="en-US" altLang="en-US" sz="2400" dirty="0">
                <a:solidFill>
                  <a:srgbClr val="F57921"/>
                </a:solidFill>
              </a:rPr>
              <a:t>root</a:t>
            </a:r>
            <a:r>
              <a:rPr lang="en-US" altLang="en-US" sz="2400" dirty="0"/>
              <a:t>) </a:t>
            </a:r>
            <a:r>
              <a:rPr lang="en-US" altLang="en-US" sz="2400" dirty="0" err="1"/>
              <a:t>verifică</a:t>
            </a:r>
            <a:r>
              <a:rPr lang="en-US" altLang="en-US" sz="2400" dirty="0"/>
              <a:t> </a:t>
            </a:r>
            <a:r>
              <a:rPr lang="en-US" altLang="en-US" sz="2400" dirty="0" err="1"/>
              <a:t>dacă</a:t>
            </a:r>
            <a:r>
              <a:rPr lang="en-US" altLang="en-US" sz="2400" dirty="0"/>
              <a:t> are </a:t>
            </a:r>
            <a:r>
              <a:rPr lang="en-US" altLang="en-US" sz="2400" dirty="0" err="1"/>
              <a:t>în</a:t>
            </a:r>
            <a:r>
              <a:rPr lang="en-US" altLang="en-US" sz="2400" dirty="0"/>
              <a:t> cache </a:t>
            </a:r>
            <a:r>
              <a:rPr lang="en-US" altLang="en-US" sz="2400" dirty="0">
                <a:solidFill>
                  <a:srgbClr val="FF0000"/>
                </a:solidFill>
              </a:rPr>
              <a:t>www.linux.org</a:t>
            </a:r>
            <a:r>
              <a:rPr lang="en-US" altLang="en-US" sz="2400" dirty="0"/>
              <a:t> =&gt; nu;</a:t>
            </a:r>
          </a:p>
          <a:p>
            <a:r>
              <a:rPr lang="en-US" altLang="en-US" sz="2400" dirty="0"/>
              <a:t>Server-</a:t>
            </a:r>
            <a:r>
              <a:rPr lang="en-US" altLang="en-US" sz="2400" dirty="0" err="1"/>
              <a:t>ul</a:t>
            </a:r>
            <a:r>
              <a:rPr lang="en-US" altLang="en-US" sz="2400" dirty="0"/>
              <a:t> </a:t>
            </a:r>
            <a:r>
              <a:rPr lang="en-US" altLang="en-US" sz="2800" dirty="0">
                <a:solidFill>
                  <a:srgbClr val="F57921"/>
                </a:solidFill>
              </a:rPr>
              <a:t>.</a:t>
            </a:r>
            <a:r>
              <a:rPr lang="en-US" altLang="en-US" sz="2600" dirty="0"/>
              <a:t>(</a:t>
            </a:r>
            <a:r>
              <a:rPr lang="en-US" altLang="en-US" sz="2400" dirty="0">
                <a:solidFill>
                  <a:srgbClr val="F57921"/>
                </a:solidFill>
              </a:rPr>
              <a:t>root</a:t>
            </a:r>
            <a:r>
              <a:rPr lang="en-US" altLang="en-US" sz="2400" dirty="0"/>
              <a:t>) </a:t>
            </a:r>
            <a:r>
              <a:rPr lang="en-US" altLang="en-US" sz="2400" dirty="0" err="1"/>
              <a:t>răspunde</a:t>
            </a:r>
            <a:r>
              <a:rPr lang="en-US" altLang="en-US" sz="2400" dirty="0"/>
              <a:t> negative cu </a:t>
            </a:r>
            <a:r>
              <a:rPr lang="en-US" altLang="en-US" sz="2400" dirty="0" err="1"/>
              <a:t>indicația</a:t>
            </a:r>
            <a:r>
              <a:rPr lang="en-US" altLang="en-US" sz="2400" dirty="0"/>
              <a:t> </a:t>
            </a:r>
            <a:r>
              <a:rPr lang="en-US" altLang="en-US" sz="2400" dirty="0">
                <a:solidFill>
                  <a:srgbClr val="F57921"/>
                </a:solidFill>
              </a:rPr>
              <a:t>ns1.org</a:t>
            </a:r>
            <a:r>
              <a:rPr lang="en-US" altLang="en-US" sz="2400" dirty="0"/>
              <a:t>.</a:t>
            </a:r>
          </a:p>
        </p:txBody>
      </p:sp>
      <p:pic>
        <p:nvPicPr>
          <p:cNvPr id="6" name="Picture 5">
            <a:extLst>
              <a:ext uri="{FF2B5EF4-FFF2-40B4-BE49-F238E27FC236}">
                <a16:creationId xmlns:a16="http://schemas.microsoft.com/office/drawing/2014/main" id="{BB9A1724-BA48-3166-0E0C-D18924F1D212}"/>
              </a:ext>
            </a:extLst>
          </p:cNvPr>
          <p:cNvPicPr>
            <a:picLocks noChangeAspect="1"/>
          </p:cNvPicPr>
          <p:nvPr/>
        </p:nvPicPr>
        <p:blipFill>
          <a:blip r:embed="rId3"/>
          <a:stretch>
            <a:fillRect/>
          </a:stretch>
        </p:blipFill>
        <p:spPr>
          <a:xfrm>
            <a:off x="1379145" y="2757801"/>
            <a:ext cx="9433710" cy="4084241"/>
          </a:xfrm>
          <a:prstGeom prst="rect">
            <a:avLst/>
          </a:prstGeom>
        </p:spPr>
      </p:pic>
    </p:spTree>
    <p:extLst>
      <p:ext uri="{BB962C8B-B14F-4D97-AF65-F5344CB8AC3E}">
        <p14:creationId xmlns:p14="http://schemas.microsoft.com/office/powerpoint/2010/main" val="409003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5</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0"/>
            <a:ext cx="11819684" cy="742383"/>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ns.pub.ro</a:t>
            </a:r>
            <a:r>
              <a:rPr lang="en-US" altLang="en-US" sz="2400" dirty="0"/>
              <a:t> </a:t>
            </a:r>
            <a:r>
              <a:rPr lang="en-US" altLang="en-US" sz="2400" dirty="0" err="1"/>
              <a:t>trimite</a:t>
            </a:r>
            <a:r>
              <a:rPr lang="en-US" altLang="en-US" sz="2400" dirty="0"/>
              <a:t> o </a:t>
            </a:r>
            <a:r>
              <a:rPr lang="en-US" altLang="en-US" sz="2400" dirty="0" err="1"/>
              <a:t>cerere</a:t>
            </a:r>
            <a:r>
              <a:rPr lang="en-US" altLang="en-US" sz="2400" dirty="0"/>
              <a:t> </a:t>
            </a:r>
            <a:r>
              <a:rPr lang="en-US" altLang="en-US" sz="2400" dirty="0" err="1"/>
              <a:t>nerecursivă</a:t>
            </a:r>
            <a:r>
              <a:rPr lang="en-US" altLang="en-US" sz="2400" dirty="0"/>
              <a:t> pentru </a:t>
            </a:r>
            <a:r>
              <a:rPr lang="en-US" altLang="en-US" sz="2400" dirty="0">
                <a:solidFill>
                  <a:srgbClr val="FF0000"/>
                </a:solidFill>
              </a:rPr>
              <a:t>www.linux.org</a:t>
            </a:r>
            <a:r>
              <a:rPr lang="en-US" altLang="en-US" sz="2400" dirty="0"/>
              <a:t> </a:t>
            </a:r>
            <a:r>
              <a:rPr lang="en-US" altLang="en-US" sz="2400" dirty="0" err="1"/>
              <a:t>către</a:t>
            </a:r>
            <a:r>
              <a:rPr lang="en-US" altLang="en-US" sz="2400" dirty="0"/>
              <a:t> </a:t>
            </a:r>
            <a:r>
              <a:rPr lang="en-US" altLang="en-US" sz="2400" dirty="0">
                <a:solidFill>
                  <a:srgbClr val="F57921"/>
                </a:solidFill>
              </a:rPr>
              <a:t>ns1.org</a:t>
            </a:r>
            <a:r>
              <a:rPr lang="en-US" altLang="en-US" sz="2400" dirty="0"/>
              <a:t>.</a:t>
            </a:r>
          </a:p>
        </p:txBody>
      </p:sp>
      <p:pic>
        <p:nvPicPr>
          <p:cNvPr id="4" name="Picture 3">
            <a:extLst>
              <a:ext uri="{FF2B5EF4-FFF2-40B4-BE49-F238E27FC236}">
                <a16:creationId xmlns:a16="http://schemas.microsoft.com/office/drawing/2014/main" id="{362098D6-7DF5-D77E-FE8F-FD129D7E7D55}"/>
              </a:ext>
            </a:extLst>
          </p:cNvPr>
          <p:cNvPicPr>
            <a:picLocks noChangeAspect="1"/>
          </p:cNvPicPr>
          <p:nvPr/>
        </p:nvPicPr>
        <p:blipFill>
          <a:blip r:embed="rId3"/>
          <a:stretch>
            <a:fillRect/>
          </a:stretch>
        </p:blipFill>
        <p:spPr>
          <a:xfrm>
            <a:off x="1037753" y="2379034"/>
            <a:ext cx="10116493" cy="4363420"/>
          </a:xfrm>
          <a:prstGeom prst="rect">
            <a:avLst/>
          </a:prstGeom>
        </p:spPr>
      </p:pic>
    </p:spTree>
    <p:extLst>
      <p:ext uri="{BB962C8B-B14F-4D97-AF65-F5344CB8AC3E}">
        <p14:creationId xmlns:p14="http://schemas.microsoft.com/office/powerpoint/2010/main" val="78424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6</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1"/>
            <a:ext cx="11819684" cy="1213164"/>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ns1.org</a:t>
            </a:r>
            <a:r>
              <a:rPr lang="en-US" altLang="en-US" sz="2400" dirty="0"/>
              <a:t> </a:t>
            </a:r>
            <a:r>
              <a:rPr lang="en-US" altLang="en-US" sz="2400" dirty="0" err="1"/>
              <a:t>verifică</a:t>
            </a:r>
            <a:r>
              <a:rPr lang="en-US" altLang="en-US" sz="2400" dirty="0"/>
              <a:t> </a:t>
            </a:r>
            <a:r>
              <a:rPr lang="en-US" altLang="en-US" sz="2400" dirty="0" err="1"/>
              <a:t>dacă</a:t>
            </a:r>
            <a:r>
              <a:rPr lang="en-US" altLang="en-US" sz="2400" dirty="0"/>
              <a:t> are </a:t>
            </a:r>
            <a:r>
              <a:rPr lang="en-US" altLang="en-US" sz="2400" dirty="0" err="1"/>
              <a:t>în</a:t>
            </a:r>
            <a:r>
              <a:rPr lang="en-US" altLang="en-US" sz="2400" dirty="0"/>
              <a:t> cache </a:t>
            </a:r>
            <a:r>
              <a:rPr lang="en-US" altLang="en-US" sz="2400" dirty="0">
                <a:solidFill>
                  <a:srgbClr val="FF0000"/>
                </a:solidFill>
              </a:rPr>
              <a:t>www.linux.org</a:t>
            </a:r>
            <a:r>
              <a:rPr lang="en-US" altLang="en-US" sz="2400" dirty="0"/>
              <a:t> =&gt; nu;</a:t>
            </a:r>
          </a:p>
          <a:p>
            <a:r>
              <a:rPr lang="en-US" altLang="en-US" sz="2600" dirty="0"/>
              <a:t>Server-</a:t>
            </a:r>
            <a:r>
              <a:rPr lang="en-US" altLang="en-US" sz="2600" dirty="0" err="1"/>
              <a:t>ul</a:t>
            </a:r>
            <a:r>
              <a:rPr lang="en-US" altLang="en-US" sz="2600" dirty="0"/>
              <a:t> </a:t>
            </a:r>
            <a:r>
              <a:rPr lang="en-US" altLang="en-US" sz="2400" dirty="0">
                <a:solidFill>
                  <a:srgbClr val="F57921"/>
                </a:solidFill>
              </a:rPr>
              <a:t>ns1.org</a:t>
            </a:r>
            <a:r>
              <a:rPr lang="en-US" altLang="en-US" sz="2400" dirty="0"/>
              <a:t> </a:t>
            </a:r>
            <a:r>
              <a:rPr lang="en-US" altLang="en-US" sz="2400" dirty="0" err="1"/>
              <a:t>răspunde</a:t>
            </a:r>
            <a:r>
              <a:rPr lang="en-US" altLang="en-US" sz="2400" dirty="0"/>
              <a:t> </a:t>
            </a:r>
            <a:r>
              <a:rPr lang="en-US" altLang="en-US" sz="2400" dirty="0" err="1"/>
              <a:t>negativ</a:t>
            </a:r>
            <a:r>
              <a:rPr lang="en-US" altLang="en-US" sz="2400" dirty="0"/>
              <a:t> cu </a:t>
            </a:r>
            <a:r>
              <a:rPr lang="en-US" altLang="en-US" sz="2400" dirty="0" err="1"/>
              <a:t>indicația</a:t>
            </a:r>
            <a:r>
              <a:rPr lang="en-US" altLang="en-US" sz="2400" dirty="0"/>
              <a:t> </a:t>
            </a:r>
            <a:r>
              <a:rPr lang="en-US" altLang="en-US" sz="2400" dirty="0">
                <a:solidFill>
                  <a:srgbClr val="F57921"/>
                </a:solidFill>
              </a:rPr>
              <a:t>ns.linux.org</a:t>
            </a:r>
            <a:r>
              <a:rPr lang="en-US" altLang="en-US" sz="2400" dirty="0"/>
              <a:t>.</a:t>
            </a:r>
          </a:p>
        </p:txBody>
      </p:sp>
      <p:pic>
        <p:nvPicPr>
          <p:cNvPr id="6" name="Picture 5">
            <a:extLst>
              <a:ext uri="{FF2B5EF4-FFF2-40B4-BE49-F238E27FC236}">
                <a16:creationId xmlns:a16="http://schemas.microsoft.com/office/drawing/2014/main" id="{B5A4E653-8E70-FEEB-63A7-A45956B4C29B}"/>
              </a:ext>
            </a:extLst>
          </p:cNvPr>
          <p:cNvPicPr>
            <a:picLocks noChangeAspect="1"/>
          </p:cNvPicPr>
          <p:nvPr/>
        </p:nvPicPr>
        <p:blipFill>
          <a:blip r:embed="rId3"/>
          <a:stretch>
            <a:fillRect/>
          </a:stretch>
        </p:blipFill>
        <p:spPr>
          <a:xfrm>
            <a:off x="1750336" y="2807549"/>
            <a:ext cx="8691327" cy="3740318"/>
          </a:xfrm>
          <a:prstGeom prst="rect">
            <a:avLst/>
          </a:prstGeom>
        </p:spPr>
      </p:pic>
    </p:spTree>
    <p:extLst>
      <p:ext uri="{BB962C8B-B14F-4D97-AF65-F5344CB8AC3E}">
        <p14:creationId xmlns:p14="http://schemas.microsoft.com/office/powerpoint/2010/main" val="225257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7</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1"/>
            <a:ext cx="11819684" cy="633741"/>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ns.pub.org</a:t>
            </a:r>
            <a:r>
              <a:rPr lang="en-US" altLang="en-US" sz="2400" dirty="0"/>
              <a:t> </a:t>
            </a:r>
            <a:r>
              <a:rPr lang="en-US" altLang="en-US" sz="2400" dirty="0" err="1"/>
              <a:t>trimite</a:t>
            </a:r>
            <a:r>
              <a:rPr lang="en-US" altLang="en-US" sz="2400" dirty="0"/>
              <a:t> o </a:t>
            </a:r>
            <a:r>
              <a:rPr lang="en-US" altLang="en-US" sz="2400" dirty="0" err="1"/>
              <a:t>cerere</a:t>
            </a:r>
            <a:r>
              <a:rPr lang="en-US" altLang="en-US" sz="2400" dirty="0"/>
              <a:t> </a:t>
            </a:r>
            <a:r>
              <a:rPr lang="en-US" altLang="en-US" sz="2400" dirty="0" err="1"/>
              <a:t>nerecursivă</a:t>
            </a:r>
            <a:r>
              <a:rPr lang="en-US" altLang="en-US" sz="2400" dirty="0"/>
              <a:t> pentru </a:t>
            </a:r>
            <a:r>
              <a:rPr lang="en-US" altLang="en-US" sz="2400" dirty="0">
                <a:solidFill>
                  <a:srgbClr val="FF0000"/>
                </a:solidFill>
              </a:rPr>
              <a:t>www.linux.org</a:t>
            </a:r>
            <a:r>
              <a:rPr lang="en-US" altLang="en-US" sz="2400" dirty="0"/>
              <a:t> </a:t>
            </a:r>
            <a:r>
              <a:rPr lang="en-US" altLang="en-US" sz="2400" dirty="0" err="1"/>
              <a:t>către</a:t>
            </a:r>
            <a:r>
              <a:rPr lang="en-US" altLang="en-US" sz="2400" dirty="0"/>
              <a:t> </a:t>
            </a:r>
            <a:r>
              <a:rPr lang="en-US" altLang="en-US" sz="2400" dirty="0">
                <a:solidFill>
                  <a:srgbClr val="F57921"/>
                </a:solidFill>
              </a:rPr>
              <a:t>ns.linux.org</a:t>
            </a:r>
            <a:r>
              <a:rPr lang="en-US" altLang="en-US" sz="2400" dirty="0"/>
              <a:t>.</a:t>
            </a:r>
          </a:p>
        </p:txBody>
      </p:sp>
      <p:pic>
        <p:nvPicPr>
          <p:cNvPr id="4" name="Picture 3">
            <a:extLst>
              <a:ext uri="{FF2B5EF4-FFF2-40B4-BE49-F238E27FC236}">
                <a16:creationId xmlns:a16="http://schemas.microsoft.com/office/drawing/2014/main" id="{CCAEC7C6-CA79-22A3-5A38-B7382074AB0C}"/>
              </a:ext>
            </a:extLst>
          </p:cNvPr>
          <p:cNvPicPr>
            <a:picLocks noChangeAspect="1"/>
          </p:cNvPicPr>
          <p:nvPr/>
        </p:nvPicPr>
        <p:blipFill>
          <a:blip r:embed="rId3"/>
          <a:stretch>
            <a:fillRect/>
          </a:stretch>
        </p:blipFill>
        <p:spPr>
          <a:xfrm>
            <a:off x="1207128" y="2408222"/>
            <a:ext cx="9777743" cy="4225398"/>
          </a:xfrm>
          <a:prstGeom prst="rect">
            <a:avLst/>
          </a:prstGeom>
        </p:spPr>
      </p:pic>
    </p:spTree>
    <p:extLst>
      <p:ext uri="{BB962C8B-B14F-4D97-AF65-F5344CB8AC3E}">
        <p14:creationId xmlns:p14="http://schemas.microsoft.com/office/powerpoint/2010/main" val="171597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8</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1"/>
            <a:ext cx="11819684" cy="968719"/>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ns.linux.org</a:t>
            </a:r>
            <a:r>
              <a:rPr lang="en-US" altLang="en-US" sz="2400" dirty="0"/>
              <a:t> </a:t>
            </a:r>
            <a:r>
              <a:rPr lang="en-US" altLang="en-US" sz="2400" dirty="0" err="1"/>
              <a:t>observă</a:t>
            </a:r>
            <a:r>
              <a:rPr lang="en-US" altLang="en-US" sz="2400" dirty="0"/>
              <a:t> </a:t>
            </a:r>
            <a:r>
              <a:rPr lang="en-US" altLang="en-US" sz="2400" dirty="0" err="1"/>
              <a:t>că</a:t>
            </a:r>
            <a:r>
              <a:rPr lang="en-US" altLang="en-US" sz="2400" dirty="0"/>
              <a:t> </a:t>
            </a:r>
            <a:r>
              <a:rPr lang="en-US" altLang="en-US" sz="2400" dirty="0" err="1"/>
              <a:t>este</a:t>
            </a:r>
            <a:r>
              <a:rPr lang="en-US" altLang="en-US" sz="2400" dirty="0"/>
              <a:t> </a:t>
            </a:r>
            <a:r>
              <a:rPr lang="en-US" altLang="en-US" sz="2400" dirty="0" err="1"/>
              <a:t>autoritar</a:t>
            </a:r>
            <a:r>
              <a:rPr lang="en-US" altLang="en-US" sz="2400" dirty="0"/>
              <a:t> </a:t>
            </a:r>
            <a:r>
              <a:rPr lang="en-US" altLang="en-US" sz="2400" dirty="0" err="1"/>
              <a:t>peste</a:t>
            </a:r>
            <a:r>
              <a:rPr lang="en-US" altLang="en-US" sz="2400" dirty="0"/>
              <a:t> </a:t>
            </a:r>
            <a:r>
              <a:rPr lang="en-US" altLang="en-US" sz="2400" dirty="0" err="1"/>
              <a:t>domeniul</a:t>
            </a:r>
            <a:r>
              <a:rPr lang="en-US" altLang="en-US" sz="2400" dirty="0"/>
              <a:t> din </a:t>
            </a:r>
            <a:r>
              <a:rPr lang="en-US" altLang="en-US" sz="2400" dirty="0" err="1"/>
              <a:t>cerere</a:t>
            </a:r>
            <a:r>
              <a:rPr lang="en-US" altLang="en-US" sz="2400" dirty="0"/>
              <a:t>;</a:t>
            </a:r>
          </a:p>
          <a:p>
            <a:r>
              <a:rPr lang="en-US" altLang="en-US" sz="2400" dirty="0"/>
              <a:t>Server-</a:t>
            </a:r>
            <a:r>
              <a:rPr lang="en-US" altLang="en-US" sz="2400" dirty="0" err="1"/>
              <a:t>ul</a:t>
            </a:r>
            <a:r>
              <a:rPr lang="en-US" altLang="en-US" sz="2400" dirty="0"/>
              <a:t> </a:t>
            </a:r>
            <a:r>
              <a:rPr lang="en-US" altLang="en-US" sz="2400" dirty="0">
                <a:solidFill>
                  <a:srgbClr val="F57921"/>
                </a:solidFill>
              </a:rPr>
              <a:t>ns.linux.org</a:t>
            </a:r>
            <a:r>
              <a:rPr lang="en-US" altLang="en-US" sz="2400" dirty="0"/>
              <a:t> </a:t>
            </a:r>
            <a:r>
              <a:rPr lang="en-US" altLang="en-US" sz="2400" dirty="0" err="1"/>
              <a:t>răspunde</a:t>
            </a:r>
            <a:r>
              <a:rPr lang="en-US" altLang="en-US" sz="2400" dirty="0"/>
              <a:t> </a:t>
            </a:r>
            <a:r>
              <a:rPr lang="en-US" altLang="en-US" sz="2400" dirty="0" err="1"/>
              <a:t>pozitiv</a:t>
            </a:r>
            <a:r>
              <a:rPr lang="en-US" altLang="en-US" sz="2400" dirty="0"/>
              <a:t> cu </a:t>
            </a:r>
            <a:r>
              <a:rPr lang="en-US" altLang="en-US" sz="2400" dirty="0" err="1"/>
              <a:t>adresa</a:t>
            </a:r>
            <a:r>
              <a:rPr lang="en-US" altLang="en-US" sz="2400" dirty="0"/>
              <a:t> IP </a:t>
            </a:r>
            <a:r>
              <a:rPr lang="en-US" altLang="en-US" sz="2400" dirty="0" err="1"/>
              <a:t>solicitată</a:t>
            </a:r>
            <a:r>
              <a:rPr lang="en-US" altLang="en-US" sz="2400" dirty="0"/>
              <a:t>.</a:t>
            </a:r>
          </a:p>
        </p:txBody>
      </p:sp>
      <p:pic>
        <p:nvPicPr>
          <p:cNvPr id="6" name="Picture 5">
            <a:extLst>
              <a:ext uri="{FF2B5EF4-FFF2-40B4-BE49-F238E27FC236}">
                <a16:creationId xmlns:a16="http://schemas.microsoft.com/office/drawing/2014/main" id="{51E801F2-2F51-8D4E-FEA9-44FDCFCFA131}"/>
              </a:ext>
            </a:extLst>
          </p:cNvPr>
          <p:cNvPicPr>
            <a:picLocks noChangeAspect="1"/>
          </p:cNvPicPr>
          <p:nvPr/>
        </p:nvPicPr>
        <p:blipFill>
          <a:blip r:embed="rId3"/>
          <a:stretch>
            <a:fillRect/>
          </a:stretch>
        </p:blipFill>
        <p:spPr>
          <a:xfrm>
            <a:off x="1896701" y="2863276"/>
            <a:ext cx="8398598" cy="3681523"/>
          </a:xfrm>
          <a:prstGeom prst="rect">
            <a:avLst/>
          </a:prstGeom>
        </p:spPr>
      </p:pic>
    </p:spTree>
    <p:extLst>
      <p:ext uri="{BB962C8B-B14F-4D97-AF65-F5344CB8AC3E}">
        <p14:creationId xmlns:p14="http://schemas.microsoft.com/office/powerpoint/2010/main" val="351615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9</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1"/>
            <a:ext cx="11819684" cy="968719"/>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ns.pub.ro</a:t>
            </a:r>
            <a:r>
              <a:rPr lang="en-US" altLang="en-US" sz="2400" dirty="0"/>
              <a:t> </a:t>
            </a:r>
            <a:r>
              <a:rPr lang="en-US" altLang="en-US" sz="2400" dirty="0" err="1"/>
              <a:t>adaugă</a:t>
            </a:r>
            <a:r>
              <a:rPr lang="en-US" altLang="en-US" sz="2400" dirty="0"/>
              <a:t> </a:t>
            </a:r>
            <a:r>
              <a:rPr lang="en-US" altLang="en-US" sz="2400" dirty="0" err="1"/>
              <a:t>înregistrarea</a:t>
            </a:r>
            <a:r>
              <a:rPr lang="en-US" altLang="en-US" sz="2400" dirty="0"/>
              <a:t> </a:t>
            </a:r>
            <a:r>
              <a:rPr lang="en-US" altLang="en-US" sz="2400" dirty="0" err="1"/>
              <a:t>în</a:t>
            </a:r>
            <a:r>
              <a:rPr lang="en-US" altLang="en-US" sz="2400" dirty="0"/>
              <a:t> cache;</a:t>
            </a:r>
          </a:p>
          <a:p>
            <a:r>
              <a:rPr lang="en-US" altLang="en-US" sz="2400" dirty="0"/>
              <a:t>Server-</a:t>
            </a:r>
            <a:r>
              <a:rPr lang="en-US" altLang="en-US" sz="2400" dirty="0" err="1"/>
              <a:t>ul</a:t>
            </a:r>
            <a:r>
              <a:rPr lang="en-US" altLang="en-US" sz="2400" dirty="0"/>
              <a:t> </a:t>
            </a:r>
            <a:r>
              <a:rPr lang="en-US" altLang="en-US" sz="2400" dirty="0">
                <a:solidFill>
                  <a:srgbClr val="F57921"/>
                </a:solidFill>
              </a:rPr>
              <a:t>ns.pub.ro</a:t>
            </a:r>
            <a:r>
              <a:rPr lang="en-US" altLang="en-US" sz="2400" dirty="0"/>
              <a:t> </a:t>
            </a:r>
            <a:r>
              <a:rPr lang="en-US" altLang="en-US" sz="2400" dirty="0" err="1"/>
              <a:t>trimite</a:t>
            </a:r>
            <a:r>
              <a:rPr lang="en-US" altLang="en-US" sz="2400" dirty="0"/>
              <a:t> </a:t>
            </a:r>
            <a:r>
              <a:rPr lang="en-US" altLang="en-US" sz="2400" dirty="0" err="1"/>
              <a:t>răspunde</a:t>
            </a:r>
            <a:r>
              <a:rPr lang="en-US" altLang="en-US" sz="2400" dirty="0"/>
              <a:t> </a:t>
            </a:r>
            <a:r>
              <a:rPr lang="en-US" altLang="en-US" sz="2400" dirty="0" err="1"/>
              <a:t>mai</a:t>
            </a:r>
            <a:r>
              <a:rPr lang="en-US" altLang="en-US" sz="2400" dirty="0"/>
              <a:t> </a:t>
            </a:r>
            <a:r>
              <a:rPr lang="en-US" altLang="en-US" sz="2400" dirty="0" err="1"/>
              <a:t>departe</a:t>
            </a:r>
            <a:r>
              <a:rPr lang="en-US" altLang="en-US" sz="2400" dirty="0"/>
              <a:t> </a:t>
            </a:r>
            <a:r>
              <a:rPr lang="en-US" altLang="en-US" sz="2400" dirty="0" err="1"/>
              <a:t>către</a:t>
            </a:r>
            <a:r>
              <a:rPr lang="en-US" altLang="en-US" sz="2400" dirty="0"/>
              <a:t> </a:t>
            </a:r>
            <a:r>
              <a:rPr lang="en-US" altLang="en-US" sz="2400" dirty="0">
                <a:solidFill>
                  <a:srgbClr val="F57921"/>
                </a:solidFill>
              </a:rPr>
              <a:t>cs.pub.ro</a:t>
            </a:r>
            <a:r>
              <a:rPr lang="en-US" altLang="en-US" sz="2400" dirty="0"/>
              <a:t>.</a:t>
            </a:r>
          </a:p>
        </p:txBody>
      </p:sp>
      <p:pic>
        <p:nvPicPr>
          <p:cNvPr id="4" name="Picture 3">
            <a:extLst>
              <a:ext uri="{FF2B5EF4-FFF2-40B4-BE49-F238E27FC236}">
                <a16:creationId xmlns:a16="http://schemas.microsoft.com/office/drawing/2014/main" id="{5ED5EBA7-E250-037F-F440-29E0F50379BA}"/>
              </a:ext>
            </a:extLst>
          </p:cNvPr>
          <p:cNvPicPr>
            <a:picLocks noChangeAspect="1"/>
          </p:cNvPicPr>
          <p:nvPr/>
        </p:nvPicPr>
        <p:blipFill>
          <a:blip r:embed="rId3"/>
          <a:stretch>
            <a:fillRect/>
          </a:stretch>
        </p:blipFill>
        <p:spPr>
          <a:xfrm>
            <a:off x="1700542" y="2759044"/>
            <a:ext cx="8790915" cy="3815683"/>
          </a:xfrm>
          <a:prstGeom prst="rect">
            <a:avLst/>
          </a:prstGeom>
        </p:spPr>
      </p:pic>
    </p:spTree>
    <p:extLst>
      <p:ext uri="{BB962C8B-B14F-4D97-AF65-F5344CB8AC3E}">
        <p14:creationId xmlns:p14="http://schemas.microsoft.com/office/powerpoint/2010/main" val="6219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Principiul</a:t>
            </a:r>
            <a:r>
              <a:rPr lang="en-US" altLang="en-US" dirty="0"/>
              <a:t> de </a:t>
            </a:r>
            <a:r>
              <a:rPr lang="en-US" altLang="en-US" dirty="0" err="1"/>
              <a:t>operare</a:t>
            </a:r>
            <a:r>
              <a:rPr lang="en-US" altLang="en-US" dirty="0"/>
              <a:t> FTP</a:t>
            </a:r>
            <a:endParaRPr lang="en-US" dirty="0"/>
          </a:p>
        </p:txBody>
      </p:sp>
      <p:pic>
        <p:nvPicPr>
          <p:cNvPr id="7" name="Picture 6">
            <a:extLst>
              <a:ext uri="{FF2B5EF4-FFF2-40B4-BE49-F238E27FC236}">
                <a16:creationId xmlns:a16="http://schemas.microsoft.com/office/drawing/2014/main" id="{B220963E-3BF0-A255-5C7F-AED7DAC8A0B3}"/>
              </a:ext>
            </a:extLst>
          </p:cNvPr>
          <p:cNvPicPr>
            <a:picLocks noChangeAspect="1"/>
          </p:cNvPicPr>
          <p:nvPr/>
        </p:nvPicPr>
        <p:blipFill>
          <a:blip r:embed="rId3"/>
          <a:stretch>
            <a:fillRect/>
          </a:stretch>
        </p:blipFill>
        <p:spPr>
          <a:xfrm>
            <a:off x="1352231" y="2558037"/>
            <a:ext cx="9144000" cy="3511387"/>
          </a:xfrm>
          <a:prstGeom prst="rect">
            <a:avLst/>
          </a:prstGeom>
        </p:spPr>
      </p:pic>
      <p:sp>
        <p:nvSpPr>
          <p:cNvPr id="8" name="Rectangle 7">
            <a:extLst>
              <a:ext uri="{FF2B5EF4-FFF2-40B4-BE49-F238E27FC236}">
                <a16:creationId xmlns:a16="http://schemas.microsoft.com/office/drawing/2014/main" id="{87ADD6DE-C3E7-6758-6F18-63977009AD94}"/>
              </a:ext>
            </a:extLst>
          </p:cNvPr>
          <p:cNvSpPr/>
          <p:nvPr/>
        </p:nvSpPr>
        <p:spPr>
          <a:xfrm>
            <a:off x="2172201" y="1482002"/>
            <a:ext cx="7847598" cy="369332"/>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spAutoFit/>
          </a:bodyPr>
          <a:lstStyle/>
          <a:p>
            <a:pPr algn="just"/>
            <a:r>
              <a:rPr lang="en-US" altLang="en-US" dirty="0"/>
              <a:t>FTP </a:t>
            </a:r>
            <a:r>
              <a:rPr lang="en-US" altLang="en-US" dirty="0" err="1"/>
              <a:t>utilizează</a:t>
            </a:r>
            <a:r>
              <a:rPr lang="en-US" altLang="en-US" dirty="0"/>
              <a:t> o </a:t>
            </a:r>
            <a:r>
              <a:rPr lang="en-US" altLang="en-US" dirty="0" err="1"/>
              <a:t>conexiune</a:t>
            </a:r>
            <a:r>
              <a:rPr lang="en-US" altLang="en-US" dirty="0"/>
              <a:t> </a:t>
            </a:r>
            <a:r>
              <a:rPr lang="en-US" altLang="en-US" dirty="0" err="1"/>
              <a:t>dedicată</a:t>
            </a:r>
            <a:r>
              <a:rPr lang="en-US" altLang="en-US" dirty="0"/>
              <a:t> </a:t>
            </a:r>
            <a:r>
              <a:rPr lang="en-US" altLang="en-US" dirty="0" err="1"/>
              <a:t>pentru</a:t>
            </a:r>
            <a:r>
              <a:rPr lang="en-US" altLang="en-US" dirty="0"/>
              <a:t> date </a:t>
            </a:r>
            <a:r>
              <a:rPr lang="en-US" altLang="en-US" dirty="0" err="1"/>
              <a:t>și</a:t>
            </a:r>
            <a:r>
              <a:rPr lang="en-US" altLang="en-US" dirty="0"/>
              <a:t> </a:t>
            </a:r>
            <a:r>
              <a:rPr lang="en-US" altLang="en-US" dirty="0" err="1"/>
              <a:t>una</a:t>
            </a:r>
            <a:r>
              <a:rPr lang="en-US" altLang="en-US" dirty="0"/>
              <a:t> </a:t>
            </a:r>
            <a:r>
              <a:rPr lang="en-US" altLang="en-US" dirty="0" err="1"/>
              <a:t>pentru</a:t>
            </a:r>
            <a:r>
              <a:rPr lang="en-US" altLang="en-US" dirty="0"/>
              <a:t> </a:t>
            </a:r>
            <a:r>
              <a:rPr lang="en-US" altLang="en-US" dirty="0" err="1"/>
              <a:t>comenzi</a:t>
            </a:r>
            <a:r>
              <a:rPr lang="en-US" altLang="en-US" dirty="0"/>
              <a:t> de control.</a:t>
            </a:r>
          </a:p>
        </p:txBody>
      </p:sp>
      <p:sp>
        <p:nvSpPr>
          <p:cNvPr id="9" name="Rectangle 8">
            <a:extLst>
              <a:ext uri="{FF2B5EF4-FFF2-40B4-BE49-F238E27FC236}">
                <a16:creationId xmlns:a16="http://schemas.microsoft.com/office/drawing/2014/main" id="{1CA25B78-6B2D-4E01-D38D-F79EF00A64A4}"/>
              </a:ext>
            </a:extLst>
          </p:cNvPr>
          <p:cNvSpPr/>
          <p:nvPr/>
        </p:nvSpPr>
        <p:spPr>
          <a:xfrm>
            <a:off x="4492598" y="1996939"/>
            <a:ext cx="3206805" cy="147732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en-US" dirty="0" err="1"/>
              <a:t>Conexiunea</a:t>
            </a:r>
            <a:r>
              <a:rPr lang="en-US" altLang="en-US" dirty="0"/>
              <a:t> de control TCP </a:t>
            </a:r>
            <a:r>
              <a:rPr lang="en-US" altLang="en-US" dirty="0" err="1"/>
              <a:t>este</a:t>
            </a:r>
            <a:r>
              <a:rPr lang="en-US" altLang="en-US" dirty="0"/>
              <a:t> </a:t>
            </a:r>
            <a:r>
              <a:rPr lang="en-US" altLang="en-US" dirty="0" err="1"/>
              <a:t>utilizată</a:t>
            </a:r>
            <a:r>
              <a:rPr lang="en-US" altLang="en-US" dirty="0"/>
              <a:t> </a:t>
            </a:r>
            <a:r>
              <a:rPr lang="en-US" altLang="en-US" dirty="0" err="1"/>
              <a:t>pentru</a:t>
            </a:r>
            <a:r>
              <a:rPr lang="en-US" altLang="en-US" dirty="0"/>
              <a:t> </a:t>
            </a:r>
            <a:r>
              <a:rPr lang="en-US" altLang="en-US" dirty="0" err="1"/>
              <a:t>deschiderea</a:t>
            </a:r>
            <a:r>
              <a:rPr lang="en-US" altLang="en-US" dirty="0"/>
              <a:t> / </a:t>
            </a:r>
            <a:r>
              <a:rPr lang="en-US" altLang="en-US" dirty="0" err="1"/>
              <a:t>închiderea</a:t>
            </a:r>
            <a:r>
              <a:rPr lang="en-US" altLang="en-US" dirty="0"/>
              <a:t> </a:t>
            </a:r>
            <a:r>
              <a:rPr lang="en-US" altLang="en-US" dirty="0" err="1"/>
              <a:t>unei</a:t>
            </a:r>
            <a:r>
              <a:rPr lang="en-US" altLang="en-US" dirty="0"/>
              <a:t> </a:t>
            </a:r>
            <a:r>
              <a:rPr lang="en-US" altLang="en-US" dirty="0" err="1"/>
              <a:t>sesiuni</a:t>
            </a:r>
            <a:r>
              <a:rPr lang="en-US" altLang="en-US" dirty="0"/>
              <a:t> FTP </a:t>
            </a:r>
            <a:r>
              <a:rPr lang="en-US" altLang="en-US" dirty="0" err="1"/>
              <a:t>și</a:t>
            </a:r>
            <a:r>
              <a:rPr lang="en-US" altLang="en-US" dirty="0"/>
              <a:t> </a:t>
            </a:r>
            <a:r>
              <a:rPr lang="en-US" altLang="en-US" dirty="0" err="1"/>
              <a:t>pentru</a:t>
            </a:r>
            <a:r>
              <a:rPr lang="en-US" altLang="en-US" dirty="0"/>
              <a:t> </a:t>
            </a:r>
            <a:r>
              <a:rPr lang="en-US" altLang="en-US" dirty="0" err="1"/>
              <a:t>transferul</a:t>
            </a:r>
            <a:r>
              <a:rPr lang="en-US" altLang="en-US" dirty="0"/>
              <a:t> </a:t>
            </a:r>
            <a:r>
              <a:rPr lang="en-US" altLang="en-US" dirty="0" err="1"/>
              <a:t>comenzilor</a:t>
            </a:r>
            <a:r>
              <a:rPr lang="en-US" altLang="en-US" dirty="0"/>
              <a:t> de la client la server.</a:t>
            </a:r>
            <a:endParaRPr lang="en-US" dirty="0"/>
          </a:p>
        </p:txBody>
      </p:sp>
      <p:sp>
        <p:nvSpPr>
          <p:cNvPr id="10" name="Rectangle 9">
            <a:extLst>
              <a:ext uri="{FF2B5EF4-FFF2-40B4-BE49-F238E27FC236}">
                <a16:creationId xmlns:a16="http://schemas.microsoft.com/office/drawing/2014/main" id="{15905183-E7DC-1695-C597-1C9D02CD5FE6}"/>
              </a:ext>
            </a:extLst>
          </p:cNvPr>
          <p:cNvSpPr/>
          <p:nvPr/>
        </p:nvSpPr>
        <p:spPr>
          <a:xfrm>
            <a:off x="1982544" y="6069424"/>
            <a:ext cx="7883373" cy="646331"/>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US" altLang="en-US" dirty="0" err="1"/>
              <a:t>Conexiunea</a:t>
            </a:r>
            <a:r>
              <a:rPr lang="en-US" altLang="en-US" dirty="0"/>
              <a:t> de date </a:t>
            </a:r>
            <a:r>
              <a:rPr lang="en-US" altLang="en-US" dirty="0" err="1"/>
              <a:t>este</a:t>
            </a:r>
            <a:r>
              <a:rPr lang="en-US" altLang="en-US" dirty="0"/>
              <a:t> </a:t>
            </a:r>
            <a:r>
              <a:rPr lang="en-US" altLang="en-US" dirty="0" err="1"/>
              <a:t>utilizată</a:t>
            </a:r>
            <a:r>
              <a:rPr lang="en-US" altLang="en-US" dirty="0"/>
              <a:t> </a:t>
            </a:r>
            <a:r>
              <a:rPr lang="en-US" altLang="en-US" dirty="0" err="1"/>
              <a:t>pentru</a:t>
            </a:r>
            <a:r>
              <a:rPr lang="en-US" altLang="en-US" dirty="0"/>
              <a:t> </a:t>
            </a:r>
            <a:r>
              <a:rPr lang="en-US" altLang="en-US" dirty="0" err="1"/>
              <a:t>transferul</a:t>
            </a:r>
            <a:r>
              <a:rPr lang="en-US" altLang="en-US" dirty="0"/>
              <a:t> </a:t>
            </a:r>
            <a:r>
              <a:rPr lang="en-US" altLang="en-US" dirty="0" err="1"/>
              <a:t>fișierelor</a:t>
            </a:r>
            <a:r>
              <a:rPr lang="en-US" altLang="en-US" dirty="0"/>
              <a:t> </a:t>
            </a:r>
            <a:r>
              <a:rPr lang="en-US" altLang="en-US" dirty="0" err="1"/>
              <a:t>individuale</a:t>
            </a:r>
            <a:r>
              <a:rPr lang="en-US" altLang="en-US" dirty="0"/>
              <a:t> </a:t>
            </a:r>
            <a:r>
              <a:rPr lang="en-US" altLang="en-US" dirty="0" err="1"/>
              <a:t>între</a:t>
            </a:r>
            <a:r>
              <a:rPr lang="en-US" altLang="en-US" dirty="0"/>
              <a:t> client </a:t>
            </a:r>
            <a:r>
              <a:rPr lang="en-US" altLang="en-US" dirty="0" err="1"/>
              <a:t>și</a:t>
            </a:r>
            <a:r>
              <a:rPr lang="en-US" altLang="en-US" dirty="0"/>
              <a:t> server. </a:t>
            </a:r>
            <a:r>
              <a:rPr lang="en-US" altLang="en-US" dirty="0" err="1"/>
              <a:t>Fiecare</a:t>
            </a:r>
            <a:r>
              <a:rPr lang="en-US" altLang="en-US" dirty="0"/>
              <a:t> transfer de </a:t>
            </a:r>
            <a:r>
              <a:rPr lang="en-US" altLang="en-US" dirty="0" err="1"/>
              <a:t>fișiere</a:t>
            </a:r>
            <a:r>
              <a:rPr lang="en-US" altLang="en-US" dirty="0"/>
              <a:t> </a:t>
            </a:r>
            <a:r>
              <a:rPr lang="en-US" altLang="en-US" dirty="0" err="1"/>
              <a:t>utilizează</a:t>
            </a:r>
            <a:r>
              <a:rPr lang="en-US" altLang="en-US" dirty="0"/>
              <a:t> o </a:t>
            </a:r>
            <a:r>
              <a:rPr lang="en-US" altLang="en-US" dirty="0" err="1"/>
              <a:t>conexiune</a:t>
            </a:r>
            <a:r>
              <a:rPr lang="en-US" altLang="en-US" dirty="0"/>
              <a:t> </a:t>
            </a:r>
            <a:r>
              <a:rPr lang="en-US" altLang="en-US" dirty="0" err="1"/>
              <a:t>separată</a:t>
            </a:r>
            <a:r>
              <a:rPr lang="en-US" altLang="en-US" dirty="0"/>
              <a:t> de date.</a:t>
            </a:r>
          </a:p>
        </p:txBody>
      </p:sp>
    </p:spTree>
    <p:extLst>
      <p:ext uri="{BB962C8B-B14F-4D97-AF65-F5344CB8AC3E}">
        <p14:creationId xmlns:p14="http://schemas.microsoft.com/office/powerpoint/2010/main" val="26069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Exemplu</a:t>
            </a:r>
            <a:r>
              <a:rPr lang="en-US" altLang="en-US" dirty="0"/>
              <a:t> de </a:t>
            </a:r>
            <a:r>
              <a:rPr lang="en-US" altLang="en-US" dirty="0" err="1"/>
              <a:t>rezolvare</a:t>
            </a:r>
            <a:r>
              <a:rPr lang="en-US" altLang="en-US" dirty="0"/>
              <a:t> DNS: Pasul 10</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74482"/>
            <a:ext cx="11819684" cy="506992"/>
          </a:xfrm>
        </p:spPr>
        <p:txBody>
          <a:bodyPr>
            <a:noAutofit/>
          </a:bodyPr>
          <a:lstStyle/>
          <a:p>
            <a:r>
              <a:rPr lang="en-US" altLang="en-US" sz="2600" dirty="0"/>
              <a:t>Server-</a:t>
            </a:r>
            <a:r>
              <a:rPr lang="en-US" altLang="en-US" sz="2600" dirty="0" err="1"/>
              <a:t>ul</a:t>
            </a:r>
            <a:r>
              <a:rPr lang="en-US" altLang="en-US" sz="2600" dirty="0"/>
              <a:t> </a:t>
            </a:r>
            <a:r>
              <a:rPr lang="en-US" altLang="en-US" sz="2400" dirty="0">
                <a:solidFill>
                  <a:srgbClr val="F57921"/>
                </a:solidFill>
              </a:rPr>
              <a:t>ns.pub.ro</a:t>
            </a:r>
            <a:r>
              <a:rPr lang="en-US" altLang="en-US" sz="2400" dirty="0"/>
              <a:t> </a:t>
            </a:r>
            <a:r>
              <a:rPr lang="en-US" altLang="en-US" sz="2400" dirty="0" err="1"/>
              <a:t>trimite</a:t>
            </a:r>
            <a:r>
              <a:rPr lang="en-US" altLang="en-US" sz="2400" dirty="0"/>
              <a:t> </a:t>
            </a:r>
            <a:r>
              <a:rPr lang="en-US" altLang="en-US" sz="2400" dirty="0" err="1"/>
              <a:t>răspunsul</a:t>
            </a:r>
            <a:r>
              <a:rPr lang="en-US" altLang="en-US" sz="2400" dirty="0"/>
              <a:t> </a:t>
            </a:r>
            <a:r>
              <a:rPr lang="en-US" altLang="en-US" sz="2400" dirty="0" err="1"/>
              <a:t>despre</a:t>
            </a:r>
            <a:r>
              <a:rPr lang="en-US" altLang="en-US" sz="2400" dirty="0"/>
              <a:t> </a:t>
            </a:r>
            <a:r>
              <a:rPr lang="en-US" altLang="en-US" sz="2400" dirty="0">
                <a:solidFill>
                  <a:srgbClr val="FF0000"/>
                </a:solidFill>
              </a:rPr>
              <a:t>www.linux.ro</a:t>
            </a:r>
            <a:r>
              <a:rPr lang="en-US" altLang="en-US" sz="2400" dirty="0"/>
              <a:t> </a:t>
            </a:r>
            <a:r>
              <a:rPr lang="en-US" altLang="en-US" sz="2400" dirty="0" err="1"/>
              <a:t>către</a:t>
            </a:r>
            <a:r>
              <a:rPr lang="en-US" altLang="en-US" sz="2400" dirty="0"/>
              <a:t> </a:t>
            </a:r>
            <a:r>
              <a:rPr lang="en-US" altLang="en-US" sz="2400" dirty="0">
                <a:solidFill>
                  <a:srgbClr val="FF0000"/>
                </a:solidFill>
              </a:rPr>
              <a:t>lemon.cs.pub.ro</a:t>
            </a:r>
            <a:r>
              <a:rPr lang="en-US" altLang="en-US" sz="2400" dirty="0"/>
              <a:t>.</a:t>
            </a:r>
          </a:p>
        </p:txBody>
      </p:sp>
      <p:pic>
        <p:nvPicPr>
          <p:cNvPr id="6" name="Picture 5">
            <a:extLst>
              <a:ext uri="{FF2B5EF4-FFF2-40B4-BE49-F238E27FC236}">
                <a16:creationId xmlns:a16="http://schemas.microsoft.com/office/drawing/2014/main" id="{AAF88596-05E5-826D-15FB-7FBC232897C9}"/>
              </a:ext>
            </a:extLst>
          </p:cNvPr>
          <p:cNvPicPr>
            <a:picLocks noChangeAspect="1"/>
          </p:cNvPicPr>
          <p:nvPr/>
        </p:nvPicPr>
        <p:blipFill>
          <a:blip r:embed="rId3"/>
          <a:stretch>
            <a:fillRect/>
          </a:stretch>
        </p:blipFill>
        <p:spPr>
          <a:xfrm>
            <a:off x="998899" y="2281474"/>
            <a:ext cx="10194202" cy="4408175"/>
          </a:xfrm>
          <a:prstGeom prst="rect">
            <a:avLst/>
          </a:prstGeom>
        </p:spPr>
      </p:pic>
    </p:spTree>
    <p:extLst>
      <p:ext uri="{BB962C8B-B14F-4D97-AF65-F5344CB8AC3E}">
        <p14:creationId xmlns:p14="http://schemas.microsoft.com/office/powerpoint/2010/main" val="319365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Comanda</a:t>
            </a:r>
            <a:r>
              <a:rPr lang="en-US" altLang="en-US" dirty="0"/>
              <a:t> </a:t>
            </a:r>
            <a:r>
              <a:rPr lang="en-US" altLang="en-US" dirty="0" err="1"/>
              <a:t>nslookup</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0" y="1712349"/>
            <a:ext cx="12005842" cy="5129693"/>
          </a:xfrm>
        </p:spPr>
        <p:txBody>
          <a:bodyPr>
            <a:noAutofit/>
          </a:bodyPr>
          <a:lstStyle/>
          <a:p>
            <a:r>
              <a:rPr lang="en-US" altLang="en-US" sz="2000" b="1" dirty="0" err="1"/>
              <a:t>nslookup</a:t>
            </a:r>
            <a:r>
              <a:rPr lang="en-US" altLang="en-US" sz="2000" dirty="0"/>
              <a:t> </a:t>
            </a:r>
            <a:r>
              <a:rPr lang="en-US" altLang="en-US" sz="2000" dirty="0" err="1"/>
              <a:t>este</a:t>
            </a:r>
            <a:r>
              <a:rPr lang="en-US" altLang="en-US" sz="2000" dirty="0"/>
              <a:t> un instrument </a:t>
            </a:r>
            <a:r>
              <a:rPr lang="en-US" altLang="en-US" sz="2000" dirty="0" err="1"/>
              <a:t>în</a:t>
            </a:r>
            <a:r>
              <a:rPr lang="en-US" altLang="en-US" sz="2000" dirty="0"/>
              <a:t> </a:t>
            </a:r>
            <a:r>
              <a:rPr lang="en-US" altLang="en-US" sz="2000" dirty="0" err="1"/>
              <a:t>linie</a:t>
            </a:r>
            <a:r>
              <a:rPr lang="en-US" altLang="en-US" sz="2000" dirty="0"/>
              <a:t> de </a:t>
            </a:r>
            <a:r>
              <a:rPr lang="en-US" altLang="en-US" sz="2000" dirty="0" err="1"/>
              <a:t>comandă</a:t>
            </a:r>
            <a:r>
              <a:rPr lang="en-US" altLang="en-US" sz="2000" dirty="0"/>
              <a:t> </a:t>
            </a:r>
            <a:r>
              <a:rPr lang="en-US" altLang="en-US" sz="2000" dirty="0" err="1"/>
              <a:t>disponibil</a:t>
            </a:r>
            <a:r>
              <a:rPr lang="en-US" altLang="en-US" sz="2000" dirty="0"/>
              <a:t> </a:t>
            </a:r>
            <a:r>
              <a:rPr lang="en-US" altLang="en-US" sz="2000" dirty="0" err="1"/>
              <a:t>în</a:t>
            </a:r>
            <a:r>
              <a:rPr lang="en-US" altLang="en-US" sz="2000" dirty="0"/>
              <a:t> </a:t>
            </a:r>
            <a:r>
              <a:rPr lang="en-US" altLang="en-US" sz="2000" dirty="0" err="1"/>
              <a:t>multe</a:t>
            </a:r>
            <a:r>
              <a:rPr lang="en-US" altLang="en-US" sz="2000" dirty="0"/>
              <a:t> </a:t>
            </a:r>
            <a:r>
              <a:rPr lang="en-US" altLang="en-US" sz="2000" dirty="0" err="1"/>
              <a:t>sisteme</a:t>
            </a:r>
            <a:r>
              <a:rPr lang="en-US" altLang="en-US" sz="2000" dirty="0"/>
              <a:t> de </a:t>
            </a:r>
            <a:r>
              <a:rPr lang="en-US" altLang="en-US" sz="2000" dirty="0" err="1"/>
              <a:t>operare</a:t>
            </a:r>
            <a:r>
              <a:rPr lang="en-US" altLang="en-US" sz="2000" dirty="0"/>
              <a:t> pentru </a:t>
            </a:r>
            <a:r>
              <a:rPr lang="en-US" altLang="en-US" sz="2000" dirty="0" err="1"/>
              <a:t>interogarea</a:t>
            </a:r>
            <a:r>
              <a:rPr lang="en-US" altLang="en-US" sz="2000" dirty="0"/>
              <a:t> </a:t>
            </a:r>
            <a:r>
              <a:rPr lang="en-US" altLang="en-US" sz="2000" dirty="0" err="1"/>
              <a:t>sistemului</a:t>
            </a:r>
            <a:r>
              <a:rPr lang="en-US" altLang="en-US" sz="2000" dirty="0"/>
              <a:t> de </a:t>
            </a:r>
            <a:r>
              <a:rPr lang="en-US" altLang="en-US" sz="2000" dirty="0" err="1"/>
              <a:t>nume</a:t>
            </a:r>
            <a:r>
              <a:rPr lang="en-US" altLang="en-US" sz="2000" dirty="0"/>
              <a:t> de </a:t>
            </a:r>
            <a:r>
              <a:rPr lang="en-US" altLang="en-US" sz="2000" dirty="0" err="1"/>
              <a:t>domeniu</a:t>
            </a:r>
            <a:r>
              <a:rPr lang="en-US" altLang="en-US" sz="2000" dirty="0"/>
              <a:t> (DNS) cu </a:t>
            </a:r>
            <a:r>
              <a:rPr lang="en-US" altLang="en-US" sz="2000" dirty="0" err="1"/>
              <a:t>scopul</a:t>
            </a:r>
            <a:r>
              <a:rPr lang="en-US" altLang="en-US" sz="2000" dirty="0"/>
              <a:t> de a </a:t>
            </a:r>
            <a:r>
              <a:rPr lang="en-US" altLang="en-US" sz="2000" dirty="0" err="1"/>
              <a:t>obține</a:t>
            </a:r>
            <a:r>
              <a:rPr lang="en-US" altLang="en-US" sz="2000" dirty="0"/>
              <a:t> </a:t>
            </a:r>
            <a:r>
              <a:rPr lang="en-US" altLang="en-US" sz="2000" dirty="0" err="1"/>
              <a:t>rezolvarea</a:t>
            </a:r>
            <a:r>
              <a:rPr lang="en-US" altLang="en-US" sz="2000" dirty="0"/>
              <a:t> </a:t>
            </a:r>
            <a:r>
              <a:rPr lang="en-US" altLang="en-US" sz="2000" dirty="0" err="1"/>
              <a:t>numelui</a:t>
            </a:r>
            <a:r>
              <a:rPr lang="en-US" altLang="en-US" sz="2000" dirty="0"/>
              <a:t> de </a:t>
            </a:r>
            <a:r>
              <a:rPr lang="en-US" altLang="en-US" sz="2000" dirty="0" err="1"/>
              <a:t>domeniu</a:t>
            </a:r>
            <a:r>
              <a:rPr lang="en-US" altLang="en-US" sz="2000" dirty="0"/>
              <a:t> </a:t>
            </a:r>
            <a:r>
              <a:rPr lang="en-US" altLang="en-US" sz="2000" dirty="0" err="1"/>
              <a:t>sau</a:t>
            </a:r>
            <a:r>
              <a:rPr lang="en-US" altLang="en-US" sz="2000" dirty="0"/>
              <a:t> a </a:t>
            </a:r>
            <a:r>
              <a:rPr lang="en-US" altLang="en-US" sz="2000" dirty="0" err="1"/>
              <a:t>adreselor</a:t>
            </a:r>
            <a:r>
              <a:rPr lang="en-US" altLang="en-US" sz="2000" dirty="0"/>
              <a:t> IP </a:t>
            </a:r>
            <a:r>
              <a:rPr lang="en-US" altLang="en-US" sz="2000" dirty="0" err="1"/>
              <a:t>sau</a:t>
            </a:r>
            <a:r>
              <a:rPr lang="en-US" altLang="en-US" sz="2000" dirty="0"/>
              <a:t> </a:t>
            </a:r>
            <a:r>
              <a:rPr lang="en-US" altLang="en-US" sz="2000" dirty="0" err="1"/>
              <a:t>alte</a:t>
            </a:r>
            <a:r>
              <a:rPr lang="en-US" altLang="en-US" sz="2000" dirty="0"/>
              <a:t> </a:t>
            </a:r>
            <a:r>
              <a:rPr lang="en-US" altLang="en-US" sz="2000" dirty="0" err="1"/>
              <a:t>înregistrări</a:t>
            </a:r>
            <a:r>
              <a:rPr lang="en-US" altLang="en-US" sz="2000" dirty="0"/>
              <a:t> DNS;</a:t>
            </a:r>
          </a:p>
          <a:p>
            <a:r>
              <a:rPr lang="en-US" altLang="en-US" sz="1900" dirty="0" err="1"/>
              <a:t>Utilizări</a:t>
            </a:r>
            <a:r>
              <a:rPr lang="en-US" altLang="en-US" sz="1900" dirty="0"/>
              <a:t> </a:t>
            </a:r>
            <a:r>
              <a:rPr lang="en-US" altLang="en-US" sz="1900" dirty="0" err="1"/>
              <a:t>frecvente</a:t>
            </a:r>
            <a:r>
              <a:rPr lang="en-US" altLang="en-US" sz="1900" dirty="0"/>
              <a:t> ale </a:t>
            </a:r>
            <a:r>
              <a:rPr lang="en-US" altLang="en-US" sz="1900" dirty="0" err="1"/>
              <a:t>comenzii</a:t>
            </a:r>
            <a:r>
              <a:rPr lang="en-US" altLang="en-US" sz="1900" dirty="0"/>
              <a:t> </a:t>
            </a:r>
            <a:r>
              <a:rPr lang="en-US" altLang="en-US" sz="1900" dirty="0" err="1"/>
              <a:t>nslookup</a:t>
            </a:r>
            <a:r>
              <a:rPr lang="en-US" altLang="en-US" sz="1900" dirty="0"/>
              <a:t>:</a:t>
            </a:r>
          </a:p>
          <a:p>
            <a:pPr lvl="1"/>
            <a:r>
              <a:rPr lang="en-US" altLang="en-US" sz="1800" dirty="0" err="1"/>
              <a:t>Rezolvarea</a:t>
            </a:r>
            <a:r>
              <a:rPr lang="en-US" altLang="en-US" sz="1800" dirty="0"/>
              <a:t> </a:t>
            </a:r>
            <a:r>
              <a:rPr lang="en-US" altLang="en-US" sz="1800" dirty="0" err="1"/>
              <a:t>informațiilor</a:t>
            </a:r>
            <a:r>
              <a:rPr lang="en-US" altLang="en-US" sz="1800" dirty="0"/>
              <a:t> associate </a:t>
            </a:r>
            <a:r>
              <a:rPr lang="en-US" altLang="en-US" sz="1800" dirty="0" err="1"/>
              <a:t>unui</a:t>
            </a:r>
            <a:r>
              <a:rPr lang="en-US" altLang="en-US" sz="1800" dirty="0"/>
              <a:t> </a:t>
            </a:r>
            <a:r>
              <a:rPr lang="en-US" altLang="en-US" sz="1800" dirty="0" err="1"/>
              <a:t>nume</a:t>
            </a:r>
            <a:r>
              <a:rPr lang="en-US" altLang="en-US" sz="1800" dirty="0"/>
              <a:t> DNS:</a:t>
            </a:r>
            <a:br>
              <a:rPr lang="en-US" altLang="en-US" sz="1800" dirty="0"/>
            </a:br>
            <a:r>
              <a:rPr lang="en-US" altLang="en-US" sz="1800" b="1" dirty="0" err="1"/>
              <a:t>nslookup</a:t>
            </a:r>
            <a:r>
              <a:rPr lang="en-US" altLang="en-US" sz="1800" dirty="0"/>
              <a:t> </a:t>
            </a:r>
            <a:r>
              <a:rPr lang="en-US" altLang="en-US" sz="1800" i="1" dirty="0"/>
              <a:t>example.com</a:t>
            </a:r>
          </a:p>
          <a:p>
            <a:pPr lvl="1"/>
            <a:r>
              <a:rPr lang="en-US" altLang="en-US" sz="1800" dirty="0" err="1"/>
              <a:t>Listarea</a:t>
            </a:r>
            <a:r>
              <a:rPr lang="en-US" altLang="en-US" sz="1800" dirty="0"/>
              <a:t> </a:t>
            </a:r>
            <a:r>
              <a:rPr lang="en-US" altLang="en-US" sz="1800" dirty="0" err="1"/>
              <a:t>tuturor</a:t>
            </a:r>
            <a:r>
              <a:rPr lang="en-US" altLang="en-US" sz="1800" dirty="0"/>
              <a:t> </a:t>
            </a:r>
            <a:r>
              <a:rPr lang="en-US" altLang="en-US" sz="1800" dirty="0" err="1"/>
              <a:t>aliasurilor</a:t>
            </a:r>
            <a:r>
              <a:rPr lang="en-US" altLang="en-US" sz="1800" dirty="0"/>
              <a:t> </a:t>
            </a:r>
            <a:r>
              <a:rPr lang="en-US" altLang="en-US" sz="1800" dirty="0" err="1"/>
              <a:t>unui</a:t>
            </a:r>
            <a:r>
              <a:rPr lang="en-US" altLang="en-US" sz="1800" dirty="0"/>
              <a:t> </a:t>
            </a:r>
            <a:r>
              <a:rPr lang="en-US" altLang="en-US" sz="1800" dirty="0" err="1"/>
              <a:t>domeniu</a:t>
            </a:r>
            <a:r>
              <a:rPr lang="en-US" altLang="en-US" sz="1800" dirty="0"/>
              <a:t>:</a:t>
            </a:r>
            <a:br>
              <a:rPr lang="en-US" altLang="en-US" sz="1800" dirty="0"/>
            </a:br>
            <a:r>
              <a:rPr lang="en-US" altLang="en-US" sz="1800" b="1" dirty="0" err="1"/>
              <a:t>nslookup</a:t>
            </a:r>
            <a:r>
              <a:rPr lang="en-US" altLang="en-US" sz="1800" dirty="0"/>
              <a:t> –type=ns </a:t>
            </a:r>
            <a:r>
              <a:rPr lang="en-US" altLang="en-US" sz="1800" i="1" dirty="0"/>
              <a:t>example.com</a:t>
            </a:r>
          </a:p>
          <a:p>
            <a:pPr lvl="1"/>
            <a:r>
              <a:rPr lang="en-US" altLang="en-US" sz="1800" dirty="0" err="1"/>
              <a:t>Afișarea</a:t>
            </a:r>
            <a:r>
              <a:rPr lang="en-US" altLang="en-US" sz="1800" dirty="0"/>
              <a:t> </a:t>
            </a:r>
            <a:r>
              <a:rPr lang="en-US" altLang="en-US" sz="1800" dirty="0" err="1"/>
              <a:t>informațiilor</a:t>
            </a:r>
            <a:r>
              <a:rPr lang="en-US" altLang="en-US" sz="1800" dirty="0"/>
              <a:t> </a:t>
            </a:r>
            <a:r>
              <a:rPr lang="en-US" altLang="en-US" sz="1800" dirty="0" err="1"/>
              <a:t>despre</a:t>
            </a:r>
            <a:r>
              <a:rPr lang="en-US" altLang="en-US" sz="1800" dirty="0"/>
              <a:t> </a:t>
            </a:r>
            <a:r>
              <a:rPr lang="en-US" altLang="en-US" sz="1800" dirty="0" err="1"/>
              <a:t>înregistrarea</a:t>
            </a:r>
            <a:r>
              <a:rPr lang="en-US" altLang="en-US" sz="1800" dirty="0"/>
              <a:t> </a:t>
            </a:r>
            <a:r>
              <a:rPr lang="en-US" altLang="en-US" sz="1800" dirty="0" err="1"/>
              <a:t>unui</a:t>
            </a:r>
            <a:r>
              <a:rPr lang="en-US" altLang="en-US" sz="1800" dirty="0"/>
              <a:t> </a:t>
            </a:r>
            <a:r>
              <a:rPr lang="en-US" altLang="en-US" sz="1800" dirty="0" err="1"/>
              <a:t>domeniu</a:t>
            </a:r>
            <a:r>
              <a:rPr lang="en-US" altLang="en-US" sz="1800" dirty="0"/>
              <a:t>:</a:t>
            </a:r>
            <a:br>
              <a:rPr lang="en-US" altLang="en-US" sz="1800" dirty="0"/>
            </a:br>
            <a:r>
              <a:rPr lang="en-US" altLang="en-US" sz="1800" b="1" dirty="0" err="1"/>
              <a:t>nslookup</a:t>
            </a:r>
            <a:r>
              <a:rPr lang="en-US" altLang="en-US" sz="1800" dirty="0"/>
              <a:t> –type=</a:t>
            </a:r>
            <a:r>
              <a:rPr lang="en-US" altLang="en-US" sz="1800" dirty="0" err="1"/>
              <a:t>soa</a:t>
            </a:r>
            <a:r>
              <a:rPr lang="en-US" altLang="en-US" sz="1800" dirty="0"/>
              <a:t> example.com</a:t>
            </a:r>
          </a:p>
          <a:p>
            <a:pPr lvl="1"/>
            <a:r>
              <a:rPr lang="en-US" altLang="en-US" sz="1800" dirty="0" err="1"/>
              <a:t>Afișarea</a:t>
            </a:r>
            <a:r>
              <a:rPr lang="en-US" altLang="en-US" sz="1800" dirty="0"/>
              <a:t> </a:t>
            </a:r>
            <a:r>
              <a:rPr lang="en-US" altLang="en-US" sz="1800" dirty="0" err="1"/>
              <a:t>informațiilor</a:t>
            </a:r>
            <a:r>
              <a:rPr lang="en-US" altLang="en-US" sz="1800" dirty="0"/>
              <a:t> server-</a:t>
            </a:r>
            <a:r>
              <a:rPr lang="en-US" altLang="en-US" sz="1800" dirty="0" err="1"/>
              <a:t>elor</a:t>
            </a:r>
            <a:r>
              <a:rPr lang="en-US" altLang="en-US" sz="1800" dirty="0"/>
              <a:t> de e-mail de tip Mail Exchange (MX):</a:t>
            </a:r>
            <a:br>
              <a:rPr lang="en-US" altLang="en-US" sz="1800" dirty="0"/>
            </a:br>
            <a:r>
              <a:rPr lang="en-US" altLang="en-US" sz="1800" b="1" dirty="0" err="1"/>
              <a:t>nslookup</a:t>
            </a:r>
            <a:r>
              <a:rPr lang="en-US" altLang="en-US" sz="1800" dirty="0"/>
              <a:t> –query=mx </a:t>
            </a:r>
            <a:r>
              <a:rPr lang="en-US" altLang="en-US" sz="1800" i="1" dirty="0"/>
              <a:t>example.com</a:t>
            </a:r>
          </a:p>
          <a:p>
            <a:pPr lvl="1"/>
            <a:r>
              <a:rPr lang="en-US" altLang="en-US" sz="1800" dirty="0" err="1"/>
              <a:t>Afișarea</a:t>
            </a:r>
            <a:r>
              <a:rPr lang="en-US" altLang="en-US" sz="1800" dirty="0"/>
              <a:t> </a:t>
            </a:r>
            <a:r>
              <a:rPr lang="en-US" altLang="en-US" sz="1800" dirty="0" err="1"/>
              <a:t>tuturor</a:t>
            </a:r>
            <a:r>
              <a:rPr lang="en-US" altLang="en-US" sz="1800" dirty="0"/>
              <a:t> </a:t>
            </a:r>
            <a:r>
              <a:rPr lang="en-US" altLang="en-US" sz="1800" dirty="0" err="1"/>
              <a:t>informațiilor</a:t>
            </a:r>
            <a:r>
              <a:rPr lang="en-US" altLang="en-US" sz="1800" dirty="0"/>
              <a:t> </a:t>
            </a:r>
            <a:r>
              <a:rPr lang="en-US" altLang="en-US" sz="1800" dirty="0" err="1"/>
              <a:t>despre</a:t>
            </a:r>
            <a:r>
              <a:rPr lang="en-US" altLang="en-US" sz="1800" dirty="0"/>
              <a:t> un </a:t>
            </a:r>
            <a:r>
              <a:rPr lang="en-US" altLang="en-US" sz="1800" dirty="0" err="1"/>
              <a:t>domeniu</a:t>
            </a:r>
            <a:r>
              <a:rPr lang="en-US" altLang="en-US" sz="1800" dirty="0"/>
              <a:t>:</a:t>
            </a:r>
            <a:br>
              <a:rPr lang="en-US" altLang="en-US" sz="1800" dirty="0"/>
            </a:br>
            <a:r>
              <a:rPr lang="en-US" altLang="en-US" sz="1800" dirty="0" err="1"/>
              <a:t>nslookup</a:t>
            </a:r>
            <a:r>
              <a:rPr lang="en-US" altLang="en-US" sz="1800" dirty="0"/>
              <a:t> –type=any </a:t>
            </a:r>
            <a:r>
              <a:rPr lang="en-US" altLang="en-US" sz="1800" i="1" dirty="0"/>
              <a:t>example.com</a:t>
            </a:r>
          </a:p>
          <a:p>
            <a:pPr lvl="1"/>
            <a:r>
              <a:rPr lang="en-US" altLang="en-US" sz="1800" dirty="0" err="1"/>
              <a:t>Rezolvarea</a:t>
            </a:r>
            <a:r>
              <a:rPr lang="en-US" altLang="en-US" sz="1800" dirty="0"/>
              <a:t> </a:t>
            </a:r>
            <a:r>
              <a:rPr lang="en-US" altLang="en-US" sz="1800" dirty="0" err="1"/>
              <a:t>numelui</a:t>
            </a:r>
            <a:r>
              <a:rPr lang="en-US" altLang="en-US" sz="1800" dirty="0"/>
              <a:t> DNS pe </a:t>
            </a:r>
            <a:r>
              <a:rPr lang="en-US" altLang="en-US" sz="1800" dirty="0" err="1"/>
              <a:t>baza</a:t>
            </a:r>
            <a:r>
              <a:rPr lang="en-US" altLang="en-US" sz="1800" dirty="0"/>
              <a:t> </a:t>
            </a:r>
            <a:r>
              <a:rPr lang="en-US" altLang="en-US" sz="1800" dirty="0" err="1"/>
              <a:t>adresei</a:t>
            </a:r>
            <a:r>
              <a:rPr lang="en-US" altLang="en-US" sz="1800" dirty="0"/>
              <a:t> IP:</a:t>
            </a:r>
            <a:br>
              <a:rPr lang="en-US" altLang="en-US" sz="1800" dirty="0"/>
            </a:br>
            <a:r>
              <a:rPr lang="en-US" altLang="en-US" sz="1800" b="1" dirty="0" err="1"/>
              <a:t>nslookup</a:t>
            </a:r>
            <a:r>
              <a:rPr lang="en-US" altLang="en-US" sz="1800" dirty="0"/>
              <a:t> </a:t>
            </a:r>
            <a:r>
              <a:rPr lang="en-US" altLang="en-US" sz="1800" i="1" dirty="0"/>
              <a:t>10.20.30.40</a:t>
            </a:r>
          </a:p>
          <a:p>
            <a:pPr lvl="1"/>
            <a:r>
              <a:rPr lang="en-US" altLang="en-US" sz="1800" dirty="0" err="1"/>
              <a:t>Diagnosticarea</a:t>
            </a:r>
            <a:r>
              <a:rPr lang="en-US" altLang="en-US" sz="1800" dirty="0"/>
              <a:t> </a:t>
            </a:r>
            <a:r>
              <a:rPr lang="en-US" altLang="en-US" sz="1800" dirty="0" err="1"/>
              <a:t>rezolvării</a:t>
            </a:r>
            <a:r>
              <a:rPr lang="en-US" altLang="en-US" sz="1800" dirty="0"/>
              <a:t> </a:t>
            </a:r>
            <a:r>
              <a:rPr lang="en-US" altLang="en-US" sz="1800" dirty="0" err="1"/>
              <a:t>informațiilor</a:t>
            </a:r>
            <a:r>
              <a:rPr lang="en-US" altLang="en-US" sz="1800" dirty="0"/>
              <a:t> solicitate </a:t>
            </a:r>
            <a:r>
              <a:rPr lang="en-US" altLang="en-US" sz="1800" dirty="0" err="1"/>
              <a:t>în</a:t>
            </a:r>
            <a:r>
              <a:rPr lang="en-US" altLang="en-US" sz="1800" dirty="0"/>
              <a:t> mod debug:</a:t>
            </a:r>
            <a:br>
              <a:rPr lang="en-US" altLang="en-US" sz="1800" dirty="0"/>
            </a:br>
            <a:r>
              <a:rPr lang="en-US" altLang="en-US" sz="1800" dirty="0" err="1"/>
              <a:t>nslookup</a:t>
            </a:r>
            <a:r>
              <a:rPr lang="en-US" altLang="en-US" sz="1800" dirty="0"/>
              <a:t> –debug </a:t>
            </a:r>
            <a:r>
              <a:rPr lang="en-US" altLang="en-US" sz="1800" i="1" dirty="0"/>
              <a:t>example.com</a:t>
            </a:r>
            <a:endParaRPr lang="en-US" altLang="en-US" sz="1800" dirty="0"/>
          </a:p>
        </p:txBody>
      </p:sp>
      <p:pic>
        <p:nvPicPr>
          <p:cNvPr id="4" name="Picture 3">
            <a:extLst>
              <a:ext uri="{FF2B5EF4-FFF2-40B4-BE49-F238E27FC236}">
                <a16:creationId xmlns:a16="http://schemas.microsoft.com/office/drawing/2014/main" id="{7E353CD5-C285-580A-1825-32607FC68CE6}"/>
              </a:ext>
            </a:extLst>
          </p:cNvPr>
          <p:cNvPicPr>
            <a:picLocks noChangeAspect="1"/>
          </p:cNvPicPr>
          <p:nvPr/>
        </p:nvPicPr>
        <p:blipFill>
          <a:blip r:embed="rId3"/>
          <a:stretch>
            <a:fillRect/>
          </a:stretch>
        </p:blipFill>
        <p:spPr>
          <a:xfrm>
            <a:off x="9864434" y="2364053"/>
            <a:ext cx="2216728" cy="11920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E9AE1B2-7892-6C50-23B3-7F6D436133C9}"/>
              </a:ext>
            </a:extLst>
          </p:cNvPr>
          <p:cNvPicPr>
            <a:picLocks noChangeAspect="1"/>
          </p:cNvPicPr>
          <p:nvPr/>
        </p:nvPicPr>
        <p:blipFill>
          <a:blip r:embed="rId4"/>
          <a:stretch>
            <a:fillRect/>
          </a:stretch>
        </p:blipFill>
        <p:spPr>
          <a:xfrm>
            <a:off x="9005454" y="3603689"/>
            <a:ext cx="3075708" cy="15324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AAAA6FE-6ECD-26E0-9015-1404A6152EE6}"/>
              </a:ext>
            </a:extLst>
          </p:cNvPr>
          <p:cNvPicPr>
            <a:picLocks noChangeAspect="1"/>
          </p:cNvPicPr>
          <p:nvPr/>
        </p:nvPicPr>
        <p:blipFill>
          <a:blip r:embed="rId5"/>
          <a:stretch>
            <a:fillRect/>
          </a:stretch>
        </p:blipFill>
        <p:spPr>
          <a:xfrm>
            <a:off x="6515100" y="2862929"/>
            <a:ext cx="2462454" cy="1721965"/>
          </a:xfrm>
          <a:prstGeom prst="rect">
            <a:avLst/>
          </a:prstGeom>
        </p:spPr>
      </p:pic>
      <p:pic>
        <p:nvPicPr>
          <p:cNvPr id="11" name="Picture 10">
            <a:extLst>
              <a:ext uri="{FF2B5EF4-FFF2-40B4-BE49-F238E27FC236}">
                <a16:creationId xmlns:a16="http://schemas.microsoft.com/office/drawing/2014/main" id="{C525827F-6731-362C-E641-26DDC60E96BC}"/>
              </a:ext>
            </a:extLst>
          </p:cNvPr>
          <p:cNvPicPr>
            <a:picLocks noChangeAspect="1"/>
          </p:cNvPicPr>
          <p:nvPr/>
        </p:nvPicPr>
        <p:blipFill>
          <a:blip r:embed="rId6"/>
          <a:stretch>
            <a:fillRect/>
          </a:stretch>
        </p:blipFill>
        <p:spPr>
          <a:xfrm>
            <a:off x="7924799" y="5195932"/>
            <a:ext cx="4156363" cy="1555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174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par>
                          <p:cTn id="15" fill="hold">
                            <p:stCondLst>
                              <p:cond delay="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par>
                          <p:cTn id="35" fill="hold">
                            <p:stCondLst>
                              <p:cond delay="0"/>
                            </p:stCondLst>
                            <p:childTnLst>
                              <p:par>
                                <p:cTn id="36" presetID="53" presetClass="entr" presetSubtype="16"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Demo: DNS </a:t>
            </a:r>
            <a:r>
              <a:rPr lang="en-US" altLang="en-US" dirty="0" err="1"/>
              <a:t>GetHostEntry</a:t>
            </a:r>
            <a:endParaRPr lang="en-US" dirty="0"/>
          </a:p>
        </p:txBody>
      </p:sp>
      <p:pic>
        <p:nvPicPr>
          <p:cNvPr id="4" name="Picture 3">
            <a:extLst>
              <a:ext uri="{FF2B5EF4-FFF2-40B4-BE49-F238E27FC236}">
                <a16:creationId xmlns:a16="http://schemas.microsoft.com/office/drawing/2014/main" id="{E9BF81D7-6230-7009-A684-63EC724FCA7A}"/>
              </a:ext>
            </a:extLst>
          </p:cNvPr>
          <p:cNvPicPr>
            <a:picLocks noChangeAspect="1"/>
          </p:cNvPicPr>
          <p:nvPr/>
        </p:nvPicPr>
        <p:blipFill>
          <a:blip r:embed="rId3"/>
          <a:stretch>
            <a:fillRect/>
          </a:stretch>
        </p:blipFill>
        <p:spPr>
          <a:xfrm>
            <a:off x="166241" y="1959432"/>
            <a:ext cx="6081287" cy="47095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4CB9A51-57D5-1799-4085-6DDB4B8825B4}"/>
              </a:ext>
            </a:extLst>
          </p:cNvPr>
          <p:cNvPicPr>
            <a:picLocks noChangeAspect="1"/>
          </p:cNvPicPr>
          <p:nvPr/>
        </p:nvPicPr>
        <p:blipFill>
          <a:blip r:embed="rId4"/>
          <a:stretch>
            <a:fillRect/>
          </a:stretch>
        </p:blipFill>
        <p:spPr>
          <a:xfrm>
            <a:off x="5219652" y="3335227"/>
            <a:ext cx="6713802" cy="1432684"/>
          </a:xfrm>
          <a:prstGeom prst="rect">
            <a:avLst/>
          </a:prstGeom>
          <a:ln>
            <a:noFill/>
          </a:ln>
          <a:effectLst>
            <a:outerShdw blurRad="292100" dist="139700" dir="2700000" algn="tl" rotWithShape="0">
              <a:srgbClr val="333333">
                <a:alpha val="65000"/>
              </a:srgbClr>
            </a:outerShdw>
          </a:effectLst>
        </p:spPr>
      </p:pic>
      <p:pic>
        <p:nvPicPr>
          <p:cNvPr id="3" name="Picture 2" descr="Demo">
            <a:extLst>
              <a:ext uri="{FF2B5EF4-FFF2-40B4-BE49-F238E27FC236}">
                <a16:creationId xmlns:a16="http://schemas.microsoft.com/office/drawing/2014/main" id="{DF317FD7-5F23-A534-AB08-B7885FC5D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9232" y="4610029"/>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36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Concluzii</a:t>
            </a:r>
            <a:r>
              <a:rPr lang="en-US" dirty="0"/>
              <a:t> </a:t>
            </a:r>
            <a:r>
              <a:rPr lang="en-US" dirty="0" err="1"/>
              <a:t>privind</a:t>
            </a:r>
            <a:br>
              <a:rPr lang="en-US" dirty="0"/>
            </a:br>
            <a:r>
              <a:rPr lang="en-US" dirty="0" err="1"/>
              <a:t>funcțiomarea</a:t>
            </a:r>
            <a:r>
              <a:rPr lang="en-US" dirty="0"/>
              <a:t> DNS-</a:t>
            </a:r>
            <a:r>
              <a:rPr lang="en-US" dirty="0" err="1"/>
              <a:t>ului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2600" dirty="0"/>
              <a:t>DNS-</a:t>
            </a:r>
            <a:r>
              <a:rPr lang="en-US" altLang="en-US" sz="2600" dirty="0" err="1"/>
              <a:t>ul</a:t>
            </a:r>
            <a:r>
              <a:rPr lang="en-US" altLang="en-US" sz="2600" dirty="0"/>
              <a:t> </a:t>
            </a:r>
            <a:r>
              <a:rPr lang="en-US" altLang="en-US" sz="2600" dirty="0" err="1"/>
              <a:t>este</a:t>
            </a:r>
            <a:r>
              <a:rPr lang="en-US" altLang="en-US" sz="2600" dirty="0"/>
              <a:t> de </a:t>
            </a:r>
            <a:r>
              <a:rPr lang="en-US" altLang="en-US" sz="2600" dirty="0" err="1"/>
              <a:t>fapt</a:t>
            </a:r>
            <a:r>
              <a:rPr lang="en-US" altLang="en-US" sz="2600" dirty="0"/>
              <a:t> o </a:t>
            </a:r>
            <a:r>
              <a:rPr lang="en-US" altLang="en-US" sz="2600" dirty="0" err="1"/>
              <a:t>bază</a:t>
            </a:r>
            <a:r>
              <a:rPr lang="en-US" altLang="en-US" sz="2600" dirty="0"/>
              <a:t> de date </a:t>
            </a:r>
            <a:r>
              <a:rPr lang="en-US" altLang="en-US" sz="2600" dirty="0" err="1"/>
              <a:t>distribuită</a:t>
            </a:r>
            <a:r>
              <a:rPr lang="en-US" altLang="en-US" sz="2600" dirty="0"/>
              <a:t>;</a:t>
            </a:r>
          </a:p>
          <a:p>
            <a:r>
              <a:rPr lang="en-US" altLang="en-US" sz="2600" dirty="0" err="1"/>
              <a:t>Contrar</a:t>
            </a:r>
            <a:r>
              <a:rPr lang="en-US" altLang="en-US" sz="2600" dirty="0"/>
              <a:t> </a:t>
            </a:r>
            <a:r>
              <a:rPr lang="en-US" altLang="en-US" sz="2600" dirty="0" err="1"/>
              <a:t>cerințelor</a:t>
            </a:r>
            <a:r>
              <a:rPr lang="en-US" altLang="en-US" sz="2600" dirty="0"/>
              <a:t> </a:t>
            </a:r>
            <a:r>
              <a:rPr lang="en-US" altLang="en-US" sz="2600" dirty="0" err="1"/>
              <a:t>obișnuite</a:t>
            </a:r>
            <a:r>
              <a:rPr lang="en-US" altLang="en-US" sz="2600" dirty="0"/>
              <a:t>, </a:t>
            </a:r>
            <a:r>
              <a:rPr lang="en-US" altLang="en-US" sz="2600" dirty="0" err="1"/>
              <a:t>în</a:t>
            </a:r>
            <a:r>
              <a:rPr lang="en-US" altLang="en-US" sz="2600" dirty="0"/>
              <a:t> </a:t>
            </a:r>
            <a:r>
              <a:rPr lang="en-US" altLang="en-US" sz="2600" dirty="0" err="1"/>
              <a:t>cazul</a:t>
            </a:r>
            <a:r>
              <a:rPr lang="en-US" altLang="en-US" sz="2600" dirty="0"/>
              <a:t> DNS se sacrifice </a:t>
            </a:r>
            <a:r>
              <a:rPr lang="en-US" altLang="en-US" sz="2600" dirty="0" err="1"/>
              <a:t>consistența</a:t>
            </a:r>
            <a:r>
              <a:rPr lang="en-US" altLang="en-US" sz="2600" dirty="0"/>
              <a:t> </a:t>
            </a:r>
            <a:r>
              <a:rPr lang="en-US" altLang="en-US" sz="2600" dirty="0" err="1"/>
              <a:t>bazei</a:t>
            </a:r>
            <a:r>
              <a:rPr lang="en-US" altLang="en-US" sz="2600" dirty="0"/>
              <a:t> </a:t>
            </a:r>
            <a:r>
              <a:rPr lang="en-US" altLang="en-US" sz="2600" dirty="0" err="1"/>
              <a:t>în</a:t>
            </a:r>
            <a:r>
              <a:rPr lang="en-US" altLang="en-US" sz="2600" dirty="0"/>
              <a:t> </a:t>
            </a:r>
            <a:r>
              <a:rPr lang="en-US" altLang="en-US" sz="2600" dirty="0" err="1"/>
              <a:t>scopul</a:t>
            </a:r>
            <a:r>
              <a:rPr lang="en-US" altLang="en-US" sz="2600" dirty="0"/>
              <a:t> </a:t>
            </a:r>
            <a:r>
              <a:rPr lang="en-US" altLang="en-US" sz="2600" dirty="0" err="1"/>
              <a:t>creșterii</a:t>
            </a:r>
            <a:r>
              <a:rPr lang="en-US" altLang="en-US" sz="2600" dirty="0"/>
              <a:t> </a:t>
            </a:r>
            <a:r>
              <a:rPr lang="en-US" altLang="en-US" sz="2600" dirty="0" err="1"/>
              <a:t>disponibilității</a:t>
            </a:r>
            <a:r>
              <a:rPr lang="en-US" altLang="en-US" sz="2600" dirty="0"/>
              <a:t>;</a:t>
            </a:r>
          </a:p>
          <a:p>
            <a:r>
              <a:rPr lang="en-US" altLang="en-US" sz="2600" dirty="0" err="1"/>
              <a:t>Dacă</a:t>
            </a:r>
            <a:r>
              <a:rPr lang="en-US" altLang="en-US" sz="2600" dirty="0"/>
              <a:t> o </a:t>
            </a:r>
            <a:r>
              <a:rPr lang="en-US" altLang="en-US" sz="2600" dirty="0" err="1"/>
              <a:t>înregistrare</a:t>
            </a:r>
            <a:r>
              <a:rPr lang="en-US" altLang="en-US" sz="2600" dirty="0"/>
              <a:t> </a:t>
            </a:r>
            <a:r>
              <a:rPr lang="en-US" altLang="en-US" sz="2600" dirty="0" err="1"/>
              <a:t>este</a:t>
            </a:r>
            <a:r>
              <a:rPr lang="en-US" altLang="en-US" sz="2600" dirty="0"/>
              <a:t> </a:t>
            </a:r>
            <a:r>
              <a:rPr lang="en-US" altLang="en-US" sz="2600" dirty="0" err="1"/>
              <a:t>modificată</a:t>
            </a:r>
            <a:r>
              <a:rPr lang="en-US" altLang="en-US" sz="2600" dirty="0"/>
              <a:t>, </a:t>
            </a:r>
            <a:r>
              <a:rPr lang="en-US" altLang="en-US" sz="2600" dirty="0" err="1"/>
              <a:t>actualizarea</a:t>
            </a:r>
            <a:r>
              <a:rPr lang="en-US" altLang="en-US" sz="2600" dirty="0"/>
              <a:t> nu </a:t>
            </a:r>
            <a:r>
              <a:rPr lang="en-US" altLang="en-US" sz="2600" dirty="0" err="1"/>
              <a:t>acționează</a:t>
            </a:r>
            <a:r>
              <a:rPr lang="en-US" altLang="en-US" sz="2600" dirty="0"/>
              <a:t> </a:t>
            </a:r>
            <a:r>
              <a:rPr lang="en-US" altLang="en-US" sz="2600" dirty="0" err="1"/>
              <a:t>simultan</a:t>
            </a:r>
            <a:r>
              <a:rPr lang="en-US" altLang="en-US" sz="2600" dirty="0"/>
              <a:t> </a:t>
            </a:r>
            <a:r>
              <a:rPr lang="en-US" altLang="en-US" sz="2600" dirty="0" err="1"/>
              <a:t>asupra</a:t>
            </a:r>
            <a:r>
              <a:rPr lang="en-US" altLang="en-US" sz="2600" dirty="0"/>
              <a:t> </a:t>
            </a:r>
            <a:r>
              <a:rPr lang="en-US" altLang="en-US" sz="2600" dirty="0" err="1"/>
              <a:t>întregului</a:t>
            </a:r>
            <a:r>
              <a:rPr lang="en-US" altLang="en-US" sz="2600" dirty="0"/>
              <a:t> </a:t>
            </a:r>
            <a:r>
              <a:rPr lang="en-US" altLang="en-US" sz="2600" dirty="0" err="1"/>
              <a:t>sistem</a:t>
            </a:r>
            <a:r>
              <a:rPr lang="en-US" altLang="en-US" sz="2600" dirty="0"/>
              <a:t>; o </a:t>
            </a:r>
            <a:r>
              <a:rPr lang="en-US" altLang="en-US" sz="2600" dirty="0" err="1"/>
              <a:t>mașină</a:t>
            </a:r>
            <a:r>
              <a:rPr lang="en-US" altLang="en-US" sz="2600" dirty="0"/>
              <a:t> care are </a:t>
            </a:r>
            <a:r>
              <a:rPr lang="en-US" altLang="en-US" sz="2600" dirty="0" err="1"/>
              <a:t>vechea</a:t>
            </a:r>
            <a:r>
              <a:rPr lang="en-US" altLang="en-US" sz="2600" dirty="0"/>
              <a:t> </a:t>
            </a:r>
            <a:r>
              <a:rPr lang="en-US" altLang="en-US" sz="2600" dirty="0" err="1"/>
              <a:t>înregistrare</a:t>
            </a:r>
            <a:r>
              <a:rPr lang="en-US" altLang="en-US" sz="2600" dirty="0"/>
              <a:t> </a:t>
            </a:r>
            <a:r>
              <a:rPr lang="en-US" altLang="en-US" sz="2600" dirty="0" err="1"/>
              <a:t>reținută</a:t>
            </a:r>
            <a:r>
              <a:rPr lang="en-US" altLang="en-US" sz="2600" dirty="0"/>
              <a:t> </a:t>
            </a:r>
            <a:r>
              <a:rPr lang="en-US" altLang="en-US" sz="2600" dirty="0" err="1"/>
              <a:t>va</a:t>
            </a:r>
            <a:r>
              <a:rPr lang="en-US" altLang="en-US" sz="2600" dirty="0"/>
              <a:t> </a:t>
            </a:r>
            <a:r>
              <a:rPr lang="en-US" altLang="en-US" sz="2600" dirty="0" err="1"/>
              <a:t>ține</a:t>
            </a:r>
            <a:r>
              <a:rPr lang="en-US" altLang="en-US" sz="2600" dirty="0"/>
              <a:t> </a:t>
            </a:r>
            <a:r>
              <a:rPr lang="en-US" altLang="en-US" sz="2600" dirty="0" err="1"/>
              <a:t>valoarea</a:t>
            </a:r>
            <a:r>
              <a:rPr lang="en-US" altLang="en-US" sz="2600" dirty="0"/>
              <a:t> </a:t>
            </a:r>
            <a:r>
              <a:rPr lang="en-US" altLang="en-US" sz="2600" dirty="0" err="1"/>
              <a:t>veche</a:t>
            </a:r>
            <a:r>
              <a:rPr lang="en-US" altLang="en-US" sz="2600" dirty="0"/>
              <a:t> </a:t>
            </a:r>
            <a:r>
              <a:rPr lang="en-US" altLang="en-US" sz="2600" dirty="0" err="1"/>
              <a:t>până</a:t>
            </a:r>
            <a:r>
              <a:rPr lang="en-US" altLang="en-US" sz="2600" dirty="0"/>
              <a:t> </a:t>
            </a:r>
            <a:r>
              <a:rPr lang="en-US" altLang="en-US" sz="2600" dirty="0" err="1"/>
              <a:t>expiră</a:t>
            </a:r>
            <a:r>
              <a:rPr lang="en-US" altLang="en-US" sz="2600" dirty="0"/>
              <a:t>;</a:t>
            </a:r>
          </a:p>
          <a:p>
            <a:r>
              <a:rPr lang="en-US" altLang="en-US" sz="2600" dirty="0"/>
              <a:t>Tot </a:t>
            </a:r>
            <a:r>
              <a:rPr lang="en-US" altLang="en-US" sz="2600" dirty="0" err="1"/>
              <a:t>în</a:t>
            </a:r>
            <a:r>
              <a:rPr lang="en-US" altLang="en-US" sz="2600" dirty="0"/>
              <a:t> </a:t>
            </a:r>
            <a:r>
              <a:rPr lang="en-US" altLang="en-US" sz="2600" dirty="0" err="1"/>
              <a:t>interesul</a:t>
            </a:r>
            <a:r>
              <a:rPr lang="en-US" altLang="en-US" sz="2600" dirty="0"/>
              <a:t> </a:t>
            </a:r>
            <a:r>
              <a:rPr lang="en-US" altLang="en-US" sz="2600" dirty="0" err="1"/>
              <a:t>măriri</a:t>
            </a:r>
            <a:r>
              <a:rPr lang="en-US" altLang="en-US" sz="2600" dirty="0"/>
              <a:t> </a:t>
            </a:r>
            <a:r>
              <a:rPr lang="en-US" altLang="en-US" sz="2600" dirty="0" err="1"/>
              <a:t>disponibilității</a:t>
            </a:r>
            <a:r>
              <a:rPr lang="en-US" altLang="en-US" sz="2600" dirty="0"/>
              <a:t>, pentru </a:t>
            </a:r>
            <a:r>
              <a:rPr lang="en-US" altLang="en-US" sz="2600" dirty="0" err="1"/>
              <a:t>fiecare</a:t>
            </a:r>
            <a:r>
              <a:rPr lang="en-US" altLang="en-US" sz="2600" dirty="0"/>
              <a:t> </a:t>
            </a:r>
            <a:r>
              <a:rPr lang="en-US" altLang="en-US" sz="2600" dirty="0" err="1"/>
              <a:t>zonă</a:t>
            </a:r>
            <a:r>
              <a:rPr lang="en-US" altLang="en-US" sz="2600" dirty="0"/>
              <a:t> trebuie </a:t>
            </a:r>
            <a:r>
              <a:rPr lang="en-US" altLang="en-US" sz="2600" dirty="0" err="1"/>
              <a:t>să</a:t>
            </a:r>
            <a:r>
              <a:rPr lang="en-US" altLang="en-US" sz="2600" dirty="0"/>
              <a:t> </a:t>
            </a:r>
            <a:r>
              <a:rPr lang="en-US" altLang="en-US" sz="2600" dirty="0" err="1"/>
              <a:t>existe</a:t>
            </a:r>
            <a:r>
              <a:rPr lang="en-US" altLang="en-US" sz="2600" dirty="0"/>
              <a:t> </a:t>
            </a:r>
            <a:r>
              <a:rPr lang="en-US" altLang="en-US" sz="2600" dirty="0" err="1"/>
              <a:t>două</a:t>
            </a:r>
            <a:r>
              <a:rPr lang="en-US" altLang="en-US" sz="2600" dirty="0"/>
              <a:t> </a:t>
            </a:r>
            <a:r>
              <a:rPr lang="en-US" altLang="en-US" sz="2600" dirty="0" err="1"/>
              <a:t>sau</a:t>
            </a:r>
            <a:r>
              <a:rPr lang="en-US" altLang="en-US" sz="2600" dirty="0"/>
              <a:t> </a:t>
            </a:r>
            <a:r>
              <a:rPr lang="en-US" altLang="en-US" sz="2600" dirty="0" err="1"/>
              <a:t>mai</a:t>
            </a:r>
            <a:r>
              <a:rPr lang="en-US" altLang="en-US" sz="2600" dirty="0"/>
              <a:t> </a:t>
            </a:r>
            <a:r>
              <a:rPr lang="en-US" altLang="en-US" sz="2600" dirty="0" err="1"/>
              <a:t>multe</a:t>
            </a:r>
            <a:r>
              <a:rPr lang="en-US" altLang="en-US" sz="2600" dirty="0"/>
              <a:t> </a:t>
            </a:r>
            <a:r>
              <a:rPr lang="en-US" altLang="en-US" sz="2600" dirty="0" err="1"/>
              <a:t>servere</a:t>
            </a:r>
            <a:r>
              <a:rPr lang="en-US" altLang="en-US" sz="2600" dirty="0"/>
              <a:t>; de </a:t>
            </a:r>
            <a:r>
              <a:rPr lang="en-US" altLang="en-US" sz="2600" dirty="0" err="1"/>
              <a:t>asemenea</a:t>
            </a:r>
            <a:r>
              <a:rPr lang="en-US" altLang="en-US" sz="2600" dirty="0"/>
              <a:t>, </a:t>
            </a:r>
            <a:r>
              <a:rPr lang="en-US" altLang="en-US" sz="2600" dirty="0" err="1"/>
              <a:t>fiecare</a:t>
            </a:r>
            <a:r>
              <a:rPr lang="en-US" altLang="en-US" sz="2600" dirty="0"/>
              <a:t> </a:t>
            </a:r>
            <a:r>
              <a:rPr lang="en-US" altLang="en-US" sz="2600" dirty="0" err="1"/>
              <a:t>mașină</a:t>
            </a:r>
            <a:r>
              <a:rPr lang="en-US" altLang="en-US" sz="2600" dirty="0"/>
              <a:t> e bine </a:t>
            </a:r>
            <a:r>
              <a:rPr lang="en-US" altLang="en-US" sz="2600" dirty="0" err="1"/>
              <a:t>să</a:t>
            </a:r>
            <a:r>
              <a:rPr lang="en-US" altLang="en-US" sz="2600" dirty="0"/>
              <a:t> </a:t>
            </a:r>
            <a:r>
              <a:rPr lang="en-US" altLang="en-US" sz="2600" dirty="0" err="1"/>
              <a:t>aibă</a:t>
            </a:r>
            <a:r>
              <a:rPr lang="en-US" altLang="en-US" sz="2600" dirty="0"/>
              <a:t> </a:t>
            </a:r>
            <a:r>
              <a:rPr lang="en-US" altLang="en-US" sz="2600" dirty="0" err="1"/>
              <a:t>adresele</a:t>
            </a:r>
            <a:r>
              <a:rPr lang="en-US" altLang="en-US" sz="2600" dirty="0"/>
              <a:t> a </a:t>
            </a:r>
            <a:r>
              <a:rPr lang="en-US" altLang="en-US" sz="2600" dirty="0" err="1"/>
              <a:t>cel</a:t>
            </a:r>
            <a:r>
              <a:rPr lang="en-US" altLang="en-US" sz="2600" dirty="0"/>
              <a:t> </a:t>
            </a:r>
            <a:r>
              <a:rPr lang="en-US" altLang="en-US" sz="2600" dirty="0" err="1"/>
              <a:t>puțin</a:t>
            </a:r>
            <a:r>
              <a:rPr lang="en-US" altLang="en-US" sz="2600" dirty="0"/>
              <a:t> </a:t>
            </a:r>
            <a:r>
              <a:rPr lang="en-US" altLang="en-US" sz="2600" dirty="0" err="1"/>
              <a:t>două</a:t>
            </a:r>
            <a:r>
              <a:rPr lang="en-US" altLang="en-US" sz="2600" dirty="0"/>
              <a:t> </a:t>
            </a:r>
            <a:r>
              <a:rPr lang="en-US" altLang="en-US" sz="2600" dirty="0" err="1"/>
              <a:t>servere</a:t>
            </a:r>
            <a:r>
              <a:rPr lang="en-US" altLang="en-US" sz="2600" dirty="0"/>
              <a:t> de </a:t>
            </a:r>
            <a:r>
              <a:rPr lang="en-US" altLang="en-US" sz="2600" dirty="0" err="1"/>
              <a:t>nume</a:t>
            </a:r>
            <a:r>
              <a:rPr lang="en-US" altLang="en-US" sz="2600" dirty="0"/>
              <a:t>;</a:t>
            </a:r>
          </a:p>
          <a:p>
            <a:r>
              <a:rPr lang="en-US" altLang="en-US" sz="2600" dirty="0"/>
              <a:t>Nu </a:t>
            </a:r>
            <a:r>
              <a:rPr lang="en-US" altLang="en-US" sz="2600" dirty="0" err="1"/>
              <a:t>există</a:t>
            </a:r>
            <a:r>
              <a:rPr lang="en-US" altLang="en-US" sz="2600" dirty="0"/>
              <a:t> </a:t>
            </a:r>
            <a:r>
              <a:rPr lang="en-US" altLang="en-US" sz="2600" dirty="0" err="1"/>
              <a:t>nicio</a:t>
            </a:r>
            <a:r>
              <a:rPr lang="en-US" altLang="en-US" sz="2600" dirty="0"/>
              <a:t> </a:t>
            </a:r>
            <a:r>
              <a:rPr lang="en-US" altLang="en-US" sz="2600" dirty="0" err="1"/>
              <a:t>legătură</a:t>
            </a:r>
            <a:r>
              <a:rPr lang="en-US" altLang="en-US" sz="2600" dirty="0"/>
              <a:t> </a:t>
            </a:r>
            <a:r>
              <a:rPr lang="en-US" altLang="en-US" sz="2600" dirty="0" err="1"/>
              <a:t>între</a:t>
            </a:r>
            <a:r>
              <a:rPr lang="en-US" altLang="en-US" sz="2600" dirty="0"/>
              <a:t> </a:t>
            </a:r>
            <a:r>
              <a:rPr lang="en-US" altLang="en-US" sz="2600" dirty="0" err="1"/>
              <a:t>numele</a:t>
            </a:r>
            <a:r>
              <a:rPr lang="en-US" altLang="en-US" sz="2600" dirty="0"/>
              <a:t> </a:t>
            </a:r>
            <a:r>
              <a:rPr lang="en-US" altLang="en-US" sz="2600" dirty="0" err="1"/>
              <a:t>mașinii</a:t>
            </a:r>
            <a:r>
              <a:rPr lang="en-US" altLang="en-US" sz="2600" dirty="0"/>
              <a:t> </a:t>
            </a:r>
            <a:r>
              <a:rPr lang="en-US" altLang="en-US" sz="2600" dirty="0" err="1"/>
              <a:t>ce</a:t>
            </a:r>
            <a:r>
              <a:rPr lang="en-US" altLang="en-US" sz="2600" dirty="0"/>
              <a:t> </a:t>
            </a:r>
            <a:r>
              <a:rPr lang="en-US" altLang="en-US" sz="2600" dirty="0" err="1"/>
              <a:t>găzduiește</a:t>
            </a:r>
            <a:r>
              <a:rPr lang="en-US" altLang="en-US" sz="2600" dirty="0"/>
              <a:t> un server de </a:t>
            </a:r>
            <a:r>
              <a:rPr lang="en-US" altLang="en-US" sz="2600" dirty="0" err="1"/>
              <a:t>nume</a:t>
            </a:r>
            <a:r>
              <a:rPr lang="en-US" altLang="en-US" sz="2600" dirty="0"/>
              <a:t> </a:t>
            </a:r>
            <a:r>
              <a:rPr lang="en-US" altLang="en-US" sz="2600" dirty="0" err="1"/>
              <a:t>și</a:t>
            </a:r>
            <a:r>
              <a:rPr lang="en-US" altLang="en-US" sz="2600" dirty="0"/>
              <a:t> </a:t>
            </a:r>
            <a:r>
              <a:rPr lang="en-US" altLang="en-US" sz="2600" dirty="0" err="1"/>
              <a:t>numele</a:t>
            </a:r>
            <a:r>
              <a:rPr lang="en-US" altLang="en-US" sz="2600" dirty="0"/>
              <a:t> </a:t>
            </a:r>
            <a:r>
              <a:rPr lang="en-US" altLang="en-US" sz="2600" dirty="0" err="1"/>
              <a:t>domeniilor</a:t>
            </a:r>
            <a:r>
              <a:rPr lang="en-US" altLang="en-US" sz="2600" dirty="0"/>
              <a:t> pentru care server-</a:t>
            </a:r>
            <a:r>
              <a:rPr lang="en-US" altLang="en-US" sz="2600" dirty="0" err="1"/>
              <a:t>ul</a:t>
            </a:r>
            <a:r>
              <a:rPr lang="en-US" altLang="en-US" sz="2600" dirty="0"/>
              <a:t> </a:t>
            </a:r>
            <a:r>
              <a:rPr lang="en-US" altLang="en-US" sz="2600" dirty="0" err="1"/>
              <a:t>este</a:t>
            </a:r>
            <a:r>
              <a:rPr lang="en-US" altLang="en-US" sz="2600" dirty="0"/>
              <a:t> </a:t>
            </a:r>
            <a:r>
              <a:rPr lang="en-US" altLang="en-US" sz="2600" dirty="0" err="1"/>
              <a:t>responsabil</a:t>
            </a:r>
            <a:r>
              <a:rPr lang="en-US" altLang="en-US" sz="2600" dirty="0"/>
              <a:t>; de </a:t>
            </a:r>
            <a:r>
              <a:rPr lang="en-US" altLang="en-US" sz="2600" dirty="0" err="1"/>
              <a:t>exemplu</a:t>
            </a:r>
            <a:r>
              <a:rPr lang="en-US" altLang="en-US" sz="2600" dirty="0"/>
              <a:t>, pentru </a:t>
            </a:r>
            <a:r>
              <a:rPr lang="en-US" altLang="en-US" sz="2600" dirty="0" err="1"/>
              <a:t>domeniul</a:t>
            </a:r>
            <a:r>
              <a:rPr lang="en-US" altLang="en-US" sz="2600" dirty="0"/>
              <a:t> </a:t>
            </a:r>
            <a:r>
              <a:rPr lang="en-US" altLang="en-US" sz="2600" dirty="0">
                <a:solidFill>
                  <a:srgbClr val="FF0000"/>
                </a:solidFill>
              </a:rPr>
              <a:t>utcluj.ro </a:t>
            </a:r>
            <a:r>
              <a:rPr lang="en-US" altLang="en-US" sz="2600" dirty="0" err="1"/>
              <a:t>există</a:t>
            </a:r>
            <a:r>
              <a:rPr lang="en-US" altLang="en-US" sz="2600" dirty="0"/>
              <a:t> un server </a:t>
            </a:r>
            <a:r>
              <a:rPr lang="en-US" altLang="en-US" sz="2600" dirty="0" err="1"/>
              <a:t>ce</a:t>
            </a:r>
            <a:r>
              <a:rPr lang="en-US" altLang="en-US" sz="2600" dirty="0"/>
              <a:t> are </a:t>
            </a:r>
            <a:r>
              <a:rPr lang="en-US" altLang="en-US" sz="2600" dirty="0" err="1"/>
              <a:t>numele</a:t>
            </a:r>
            <a:r>
              <a:rPr lang="en-US" altLang="en-US" sz="2600" dirty="0"/>
              <a:t> </a:t>
            </a:r>
            <a:r>
              <a:rPr lang="en-US" altLang="en-US" sz="2600" dirty="0">
                <a:solidFill>
                  <a:srgbClr val="FF0000"/>
                </a:solidFill>
              </a:rPr>
              <a:t>ns.roedu.net</a:t>
            </a:r>
            <a:r>
              <a:rPr lang="en-US" altLang="en-US" sz="2600" dirty="0"/>
              <a:t>.</a:t>
            </a:r>
          </a:p>
        </p:txBody>
      </p:sp>
    </p:spTree>
    <p:extLst>
      <p:ext uri="{BB962C8B-B14F-4D97-AF65-F5344CB8AC3E}">
        <p14:creationId xmlns:p14="http://schemas.microsoft.com/office/powerpoint/2010/main" val="22358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E3F6B-16F5-1C4D-9378-0BEFCDA71F7C}"/>
              </a:ext>
            </a:extLst>
          </p:cNvPr>
          <p:cNvSpPr>
            <a:spLocks noGrp="1"/>
          </p:cNvSpPr>
          <p:nvPr>
            <p:ph type="ctrTitle"/>
          </p:nvPr>
        </p:nvSpPr>
        <p:spPr/>
        <p:txBody>
          <a:bodyPr/>
          <a:lstStyle/>
          <a:p>
            <a:r>
              <a:rPr lang="en-US" dirty="0"/>
              <a:t>Secure Shell</a:t>
            </a:r>
          </a:p>
        </p:txBody>
      </p:sp>
      <p:pic>
        <p:nvPicPr>
          <p:cNvPr id="15" name="Picture Placeholder 14" descr="A picture containing outdoor object&#10;&#10;Description automatically generated">
            <a:extLst>
              <a:ext uri="{FF2B5EF4-FFF2-40B4-BE49-F238E27FC236}">
                <a16:creationId xmlns:a16="http://schemas.microsoft.com/office/drawing/2014/main" id="{4616BD36-716A-35F1-C44B-AC13925567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847" b="16847"/>
          <a:stretch>
            <a:fillRect/>
          </a:stretch>
        </p:blipFill>
        <p:spPr/>
      </p:pic>
    </p:spTree>
    <p:extLst>
      <p:ext uri="{BB962C8B-B14F-4D97-AF65-F5344CB8AC3E}">
        <p14:creationId xmlns:p14="http://schemas.microsoft.com/office/powerpoint/2010/main" val="2371921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Accesul</a:t>
            </a:r>
            <a:r>
              <a:rPr lang="en-US" altLang="en-US" dirty="0"/>
              <a:t> </a:t>
            </a:r>
            <a:r>
              <a:rPr lang="en-US" altLang="en-US" dirty="0" err="1"/>
              <a:t>securizat</a:t>
            </a:r>
            <a:r>
              <a:rPr lang="en-US" altLang="en-US" dirty="0"/>
              <a:t> la </a:t>
            </a:r>
            <a:r>
              <a:rPr lang="en-US" altLang="en-US" dirty="0" err="1"/>
              <a:t>distanță</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pPr marL="285750" indent="-285750"/>
            <a:r>
              <a:rPr lang="en-US" sz="2800" dirty="0"/>
              <a:t>SSH = Secure Shell;</a:t>
            </a:r>
          </a:p>
          <a:p>
            <a:pPr marL="285750" indent="-285750"/>
            <a:r>
              <a:rPr lang="en-US" sz="2800" dirty="0"/>
              <a:t>SSH </a:t>
            </a:r>
            <a:r>
              <a:rPr lang="en-US" sz="2800" dirty="0" err="1"/>
              <a:t>este</a:t>
            </a:r>
            <a:r>
              <a:rPr lang="en-US" sz="2800" dirty="0"/>
              <a:t> un protocol care </a:t>
            </a:r>
            <a:r>
              <a:rPr lang="en-US" sz="2800" dirty="0" err="1"/>
              <a:t>permite</a:t>
            </a:r>
            <a:r>
              <a:rPr lang="en-US" sz="2800" dirty="0"/>
              <a:t> </a:t>
            </a:r>
            <a:r>
              <a:rPr lang="en-US" sz="2800" dirty="0" err="1"/>
              <a:t>crearea</a:t>
            </a:r>
            <a:r>
              <a:rPr lang="en-US" sz="2800" dirty="0"/>
              <a:t> </a:t>
            </a:r>
            <a:r>
              <a:rPr lang="en-US" sz="2800" dirty="0" err="1"/>
              <a:t>unei</a:t>
            </a:r>
            <a:r>
              <a:rPr lang="en-US" sz="2800" dirty="0"/>
              <a:t> </a:t>
            </a:r>
            <a:r>
              <a:rPr lang="en-US" sz="2800" dirty="0" err="1"/>
              <a:t>sesiuni</a:t>
            </a:r>
            <a:r>
              <a:rPr lang="en-US" sz="2800" dirty="0"/>
              <a:t> de </a:t>
            </a:r>
            <a:r>
              <a:rPr lang="en-US" sz="2800" dirty="0" err="1"/>
              <a:t>lucru</a:t>
            </a:r>
            <a:r>
              <a:rPr lang="en-US" sz="2800" dirty="0"/>
              <a:t> la </a:t>
            </a:r>
            <a:r>
              <a:rPr lang="en-US" sz="2800" dirty="0" err="1"/>
              <a:t>distanță</a:t>
            </a:r>
            <a:r>
              <a:rPr lang="en-US" sz="2800" dirty="0"/>
              <a:t>, </a:t>
            </a:r>
            <a:r>
              <a:rPr lang="en-US" sz="2800" dirty="0" err="1"/>
              <a:t>transferul</a:t>
            </a:r>
            <a:r>
              <a:rPr lang="en-US" sz="2800" dirty="0"/>
              <a:t> de </a:t>
            </a:r>
            <a:r>
              <a:rPr lang="en-US" sz="2800" dirty="0" err="1"/>
              <a:t>fișiere</a:t>
            </a:r>
            <a:r>
              <a:rPr lang="en-US" sz="2800" dirty="0"/>
              <a:t> </a:t>
            </a:r>
            <a:r>
              <a:rPr lang="en-US" sz="2800" dirty="0" err="1"/>
              <a:t>și</a:t>
            </a:r>
            <a:r>
              <a:rPr lang="en-US" sz="2800" dirty="0"/>
              <a:t> </a:t>
            </a:r>
            <a:r>
              <a:rPr lang="en-US" sz="2800" dirty="0" err="1"/>
              <a:t>crearea</a:t>
            </a:r>
            <a:r>
              <a:rPr lang="en-US" sz="2800" dirty="0"/>
              <a:t> </a:t>
            </a:r>
            <a:r>
              <a:rPr lang="en-US" sz="2800" dirty="0" err="1"/>
              <a:t>unor</a:t>
            </a:r>
            <a:r>
              <a:rPr lang="en-US" sz="2800" dirty="0"/>
              <a:t> </a:t>
            </a:r>
            <a:r>
              <a:rPr lang="en-US" sz="2800" dirty="0" err="1"/>
              <a:t>canale</a:t>
            </a:r>
            <a:r>
              <a:rPr lang="en-US" sz="2800" dirty="0"/>
              <a:t> de </a:t>
            </a:r>
            <a:r>
              <a:rPr lang="en-US" sz="2800" dirty="0" err="1"/>
              <a:t>comunicație</a:t>
            </a:r>
            <a:r>
              <a:rPr lang="en-US" sz="2800" dirty="0"/>
              <a:t> pentru </a:t>
            </a:r>
            <a:r>
              <a:rPr lang="en-US" sz="2800" dirty="0" err="1"/>
              <a:t>alte</a:t>
            </a:r>
            <a:r>
              <a:rPr lang="en-US" sz="2800" dirty="0"/>
              <a:t> </a:t>
            </a:r>
            <a:r>
              <a:rPr lang="en-US" sz="2800" dirty="0" err="1"/>
              <a:t>aplicații</a:t>
            </a:r>
            <a:r>
              <a:rPr lang="en-US" sz="2800" dirty="0"/>
              <a:t>, </a:t>
            </a:r>
            <a:r>
              <a:rPr lang="en-US" sz="2800" dirty="0" err="1"/>
              <a:t>toată</a:t>
            </a:r>
            <a:r>
              <a:rPr lang="en-US" sz="2800" dirty="0"/>
              <a:t> </a:t>
            </a:r>
            <a:r>
              <a:rPr lang="en-US" sz="2800" dirty="0" err="1"/>
              <a:t>transmisia</a:t>
            </a:r>
            <a:r>
              <a:rPr lang="en-US" sz="2800" dirty="0"/>
              <a:t> </a:t>
            </a:r>
            <a:r>
              <a:rPr lang="en-US" sz="2800" dirty="0" err="1"/>
              <a:t>fiind</a:t>
            </a:r>
            <a:r>
              <a:rPr lang="en-US" sz="2800" dirty="0"/>
              <a:t> </a:t>
            </a:r>
            <a:r>
              <a:rPr lang="en-US" sz="2800" dirty="0" err="1"/>
              <a:t>sigură</a:t>
            </a:r>
            <a:r>
              <a:rPr lang="en-US" sz="2800" dirty="0"/>
              <a:t> </a:t>
            </a:r>
            <a:r>
              <a:rPr lang="en-US" sz="2800" dirty="0" err="1"/>
              <a:t>împotriva</a:t>
            </a:r>
            <a:r>
              <a:rPr lang="en-US" sz="2800" dirty="0"/>
              <a:t> </a:t>
            </a:r>
            <a:r>
              <a:rPr lang="en-US" sz="2800" dirty="0" err="1"/>
              <a:t>atacurilor</a:t>
            </a:r>
            <a:r>
              <a:rPr lang="en-US" sz="2800" dirty="0"/>
              <a:t> </a:t>
            </a:r>
            <a:r>
              <a:rPr lang="en-US" sz="2800" dirty="0" err="1"/>
              <a:t>intrușilor</a:t>
            </a:r>
            <a:r>
              <a:rPr lang="en-US" sz="2800" dirty="0"/>
              <a:t>;</a:t>
            </a:r>
          </a:p>
          <a:p>
            <a:pPr marL="285750" indent="-285750"/>
            <a:r>
              <a:rPr lang="en-US" sz="2800" dirty="0" err="1"/>
              <a:t>Confidențialitatea</a:t>
            </a:r>
            <a:r>
              <a:rPr lang="en-US" sz="2800" dirty="0"/>
              <a:t> </a:t>
            </a:r>
            <a:r>
              <a:rPr lang="en-US" sz="2800" dirty="0" err="1"/>
              <a:t>transmisiei</a:t>
            </a:r>
            <a:r>
              <a:rPr lang="en-US" sz="2800" dirty="0"/>
              <a:t> </a:t>
            </a:r>
            <a:r>
              <a:rPr lang="en-US" sz="2800" dirty="0" err="1"/>
              <a:t>este</a:t>
            </a:r>
            <a:r>
              <a:rPr lang="en-US" sz="2800" dirty="0"/>
              <a:t> </a:t>
            </a:r>
            <a:r>
              <a:rPr lang="en-US" sz="2800" dirty="0" err="1"/>
              <a:t>asigurată</a:t>
            </a:r>
            <a:r>
              <a:rPr lang="en-US" sz="2800" dirty="0"/>
              <a:t> </a:t>
            </a:r>
            <a:r>
              <a:rPr lang="en-US" sz="2800" dirty="0" err="1"/>
              <a:t>prin</a:t>
            </a:r>
            <a:r>
              <a:rPr lang="en-US" sz="2800" dirty="0"/>
              <a:t> </a:t>
            </a:r>
            <a:r>
              <a:rPr lang="en-US" sz="2800" dirty="0" err="1"/>
              <a:t>criptare</a:t>
            </a:r>
            <a:r>
              <a:rPr lang="en-US" sz="2800" dirty="0"/>
              <a:t>;</a:t>
            </a:r>
          </a:p>
          <a:p>
            <a:pPr marL="285750" indent="-285750"/>
            <a:r>
              <a:rPr lang="en-US" sz="2800" dirty="0" err="1"/>
              <a:t>Integritatea</a:t>
            </a:r>
            <a:r>
              <a:rPr lang="en-US" sz="2800" dirty="0"/>
              <a:t> </a:t>
            </a:r>
            <a:r>
              <a:rPr lang="en-US" sz="2800" dirty="0" err="1"/>
              <a:t>este</a:t>
            </a:r>
            <a:r>
              <a:rPr lang="en-US" sz="2800" dirty="0"/>
              <a:t> </a:t>
            </a:r>
            <a:r>
              <a:rPr lang="en-US" sz="2800" dirty="0" err="1"/>
              <a:t>asigurată</a:t>
            </a:r>
            <a:r>
              <a:rPr lang="en-US" sz="2800" dirty="0"/>
              <a:t> </a:t>
            </a:r>
            <a:r>
              <a:rPr lang="en-US" sz="2800" dirty="0" err="1"/>
              <a:t>prin</a:t>
            </a:r>
            <a:r>
              <a:rPr lang="en-US" sz="2800" dirty="0"/>
              <a:t> </a:t>
            </a:r>
            <a:r>
              <a:rPr lang="en-US" sz="2800" dirty="0" err="1"/>
              <a:t>trimiterea</a:t>
            </a:r>
            <a:r>
              <a:rPr lang="en-US" sz="2800" dirty="0"/>
              <a:t> </a:t>
            </a:r>
            <a:r>
              <a:rPr lang="en-US" sz="2800" dirty="0" err="1"/>
              <a:t>unor</a:t>
            </a:r>
            <a:r>
              <a:rPr lang="en-US" sz="2800" dirty="0"/>
              <a:t> </a:t>
            </a:r>
            <a:r>
              <a:rPr lang="en-US" sz="2800" dirty="0" err="1"/>
              <a:t>sume</a:t>
            </a:r>
            <a:r>
              <a:rPr lang="en-US" sz="2800" dirty="0"/>
              <a:t> de control </a:t>
            </a:r>
            <a:r>
              <a:rPr lang="en-US" sz="2800" dirty="0" err="1"/>
              <a:t>criptografice</a:t>
            </a:r>
            <a:r>
              <a:rPr lang="en-US" sz="2800" dirty="0"/>
              <a:t>;</a:t>
            </a:r>
          </a:p>
          <a:p>
            <a:pPr marL="285750" indent="-285750"/>
            <a:r>
              <a:rPr lang="en-US" sz="2800" dirty="0" err="1"/>
              <a:t>Autentificarea</a:t>
            </a:r>
            <a:r>
              <a:rPr lang="en-US" sz="2800" dirty="0"/>
              <a:t> </a:t>
            </a:r>
            <a:r>
              <a:rPr lang="en-US" sz="2800" dirty="0" err="1"/>
              <a:t>serverului</a:t>
            </a:r>
            <a:r>
              <a:rPr lang="en-US" sz="2800" dirty="0"/>
              <a:t> se face </a:t>
            </a:r>
            <a:r>
              <a:rPr lang="en-US" sz="2800" dirty="0" err="1"/>
              <a:t>prin</a:t>
            </a:r>
            <a:r>
              <a:rPr lang="en-US" sz="2800" dirty="0"/>
              <a:t> </a:t>
            </a:r>
            <a:r>
              <a:rPr lang="en-US" sz="2800" dirty="0" err="1"/>
              <a:t>criptografie</a:t>
            </a:r>
            <a:r>
              <a:rPr lang="en-US" sz="2800" dirty="0"/>
              <a:t> </a:t>
            </a:r>
            <a:r>
              <a:rPr lang="en-US" sz="2800" dirty="0" err="1"/>
              <a:t>asimetrică</a:t>
            </a:r>
            <a:r>
              <a:rPr lang="en-US" sz="2800" dirty="0"/>
              <a:t>, </a:t>
            </a:r>
            <a:r>
              <a:rPr lang="en-US" sz="2800" dirty="0" err="1"/>
              <a:t>serverul</a:t>
            </a:r>
            <a:r>
              <a:rPr lang="en-US" sz="2800" dirty="0"/>
              <a:t> </a:t>
            </a:r>
            <a:r>
              <a:rPr lang="en-US" sz="2800" dirty="0" err="1"/>
              <a:t>având</a:t>
            </a:r>
            <a:r>
              <a:rPr lang="en-US" sz="2800" dirty="0"/>
              <a:t> o </a:t>
            </a:r>
            <a:r>
              <a:rPr lang="en-US" sz="2800" dirty="0" err="1"/>
              <a:t>cheie</a:t>
            </a:r>
            <a:r>
              <a:rPr lang="en-US" sz="2800" dirty="0"/>
              <a:t> </a:t>
            </a:r>
            <a:r>
              <a:rPr lang="en-US" sz="2800" dirty="0" err="1"/>
              <a:t>secretă</a:t>
            </a:r>
            <a:r>
              <a:rPr lang="en-US" sz="2800" dirty="0"/>
              <a:t> </a:t>
            </a:r>
            <a:r>
              <a:rPr lang="en-US" sz="2800" dirty="0" err="1"/>
              <a:t>și</a:t>
            </a:r>
            <a:r>
              <a:rPr lang="en-US" sz="2800" dirty="0"/>
              <a:t> </a:t>
            </a:r>
            <a:r>
              <a:rPr lang="en-US" sz="2800" dirty="0" err="1"/>
              <a:t>clienții</a:t>
            </a:r>
            <a:r>
              <a:rPr lang="en-US" sz="2800" dirty="0"/>
              <a:t> </a:t>
            </a:r>
            <a:r>
              <a:rPr lang="en-US" sz="2800" dirty="0" err="1"/>
              <a:t>dispunând</a:t>
            </a:r>
            <a:r>
              <a:rPr lang="en-US" sz="2800" dirty="0"/>
              <a:t> de </a:t>
            </a:r>
            <a:r>
              <a:rPr lang="en-US" sz="2800" dirty="0" err="1"/>
              <a:t>cheia</a:t>
            </a:r>
            <a:r>
              <a:rPr lang="en-US" sz="2800" dirty="0"/>
              <a:t> </a:t>
            </a:r>
            <a:r>
              <a:rPr lang="en-US" sz="2800" dirty="0" err="1"/>
              <a:t>publică</a:t>
            </a:r>
            <a:r>
              <a:rPr lang="en-US" sz="2800" dirty="0"/>
              <a:t> </a:t>
            </a:r>
            <a:r>
              <a:rPr lang="en-US" sz="2800" dirty="0" err="1"/>
              <a:t>corespunzătoare</a:t>
            </a:r>
            <a:r>
              <a:rPr lang="en-US" sz="2800" dirty="0"/>
              <a:t>;</a:t>
            </a:r>
          </a:p>
          <a:p>
            <a:pPr marL="285750" indent="-285750"/>
            <a:r>
              <a:rPr lang="en-US" sz="2800" dirty="0" err="1"/>
              <a:t>Autentificarea</a:t>
            </a:r>
            <a:r>
              <a:rPr lang="en-US" sz="2800" dirty="0"/>
              <a:t> </a:t>
            </a:r>
            <a:r>
              <a:rPr lang="en-US" sz="2800" dirty="0" err="1"/>
              <a:t>clientului</a:t>
            </a:r>
            <a:r>
              <a:rPr lang="en-US" sz="2800" dirty="0"/>
              <a:t> se face fie </a:t>
            </a:r>
            <a:r>
              <a:rPr lang="en-US" sz="2800" dirty="0" err="1"/>
              <a:t>prin</a:t>
            </a:r>
            <a:r>
              <a:rPr lang="en-US" sz="2800" dirty="0"/>
              <a:t> </a:t>
            </a:r>
            <a:r>
              <a:rPr lang="en-US" sz="2800" dirty="0" err="1"/>
              <a:t>criptografie</a:t>
            </a:r>
            <a:r>
              <a:rPr lang="en-US" sz="2800" dirty="0"/>
              <a:t> </a:t>
            </a:r>
            <a:r>
              <a:rPr lang="en-US" sz="2800" dirty="0" err="1"/>
              <a:t>asimetrică</a:t>
            </a:r>
            <a:r>
              <a:rPr lang="en-US" sz="2800" dirty="0"/>
              <a:t>, ca </a:t>
            </a:r>
            <a:r>
              <a:rPr lang="en-US" sz="2800" dirty="0" err="1"/>
              <a:t>și</a:t>
            </a:r>
            <a:r>
              <a:rPr lang="en-US" sz="2800" dirty="0"/>
              <a:t> </a:t>
            </a:r>
            <a:r>
              <a:rPr lang="en-US" sz="2800" dirty="0" err="1"/>
              <a:t>în</a:t>
            </a:r>
            <a:r>
              <a:rPr lang="en-US" sz="2800" dirty="0"/>
              <a:t> </a:t>
            </a:r>
            <a:r>
              <a:rPr lang="en-US" sz="2800" dirty="0" err="1"/>
              <a:t>cazul</a:t>
            </a:r>
            <a:r>
              <a:rPr lang="en-US" sz="2800" dirty="0"/>
              <a:t> </a:t>
            </a:r>
            <a:r>
              <a:rPr lang="en-US" sz="2800" dirty="0" err="1"/>
              <a:t>autentificării</a:t>
            </a:r>
            <a:r>
              <a:rPr lang="en-US" sz="2800" dirty="0"/>
              <a:t> </a:t>
            </a:r>
            <a:r>
              <a:rPr lang="en-US" sz="2800" dirty="0" err="1"/>
              <a:t>serverului</a:t>
            </a:r>
            <a:r>
              <a:rPr lang="en-US" sz="2800" dirty="0"/>
              <a:t> (</a:t>
            </a:r>
            <a:r>
              <a:rPr lang="en-US" sz="2800" dirty="0" err="1"/>
              <a:t>dar</a:t>
            </a:r>
            <a:r>
              <a:rPr lang="en-US" sz="2800" dirty="0"/>
              <a:t> </a:t>
            </a:r>
            <a:r>
              <a:rPr lang="en-US" sz="2800" dirty="0" err="1"/>
              <a:t>bineînțeles</a:t>
            </a:r>
            <a:r>
              <a:rPr lang="en-US" sz="2800" dirty="0"/>
              <a:t> </a:t>
            </a:r>
            <a:r>
              <a:rPr lang="en-US" sz="2800" dirty="0" err="1"/>
              <a:t>folosind</a:t>
            </a:r>
            <a:r>
              <a:rPr lang="en-US" sz="2800" dirty="0"/>
              <a:t> </a:t>
            </a:r>
            <a:r>
              <a:rPr lang="en-US" sz="2800" dirty="0" err="1"/>
              <a:t>altă</a:t>
            </a:r>
            <a:r>
              <a:rPr lang="en-US" sz="2800" dirty="0"/>
              <a:t> </a:t>
            </a:r>
            <a:r>
              <a:rPr lang="en-US" sz="2800" dirty="0" err="1"/>
              <a:t>pereche</a:t>
            </a:r>
            <a:r>
              <a:rPr lang="en-US" sz="2800" dirty="0"/>
              <a:t> de </a:t>
            </a:r>
            <a:r>
              <a:rPr lang="en-US" sz="2800" dirty="0" err="1"/>
              <a:t>chei</a:t>
            </a:r>
            <a:r>
              <a:rPr lang="en-US" sz="2800" dirty="0"/>
              <a:t>), fie cu </a:t>
            </a:r>
            <a:r>
              <a:rPr lang="en-US" sz="2800" dirty="0" err="1"/>
              <a:t>parolă</a:t>
            </a:r>
            <a:r>
              <a:rPr lang="en-US" sz="2800" dirty="0"/>
              <a:t> </a:t>
            </a:r>
            <a:r>
              <a:rPr lang="en-US" sz="2800" dirty="0" err="1"/>
              <a:t>clasică</a:t>
            </a:r>
            <a:r>
              <a:rPr lang="en-US" sz="2800" dirty="0"/>
              <a:t>, </a:t>
            </a:r>
            <a:r>
              <a:rPr lang="en-US" sz="2800" dirty="0" err="1"/>
              <a:t>dată</a:t>
            </a:r>
            <a:r>
              <a:rPr lang="en-US" sz="2800" dirty="0"/>
              <a:t> de client </a:t>
            </a:r>
            <a:r>
              <a:rPr lang="en-US" sz="2800" dirty="0" err="1"/>
              <a:t>după</a:t>
            </a:r>
            <a:r>
              <a:rPr lang="en-US" sz="2800" dirty="0"/>
              <a:t> </a:t>
            </a:r>
            <a:r>
              <a:rPr lang="en-US" sz="2800" dirty="0" err="1"/>
              <a:t>autentificarea</a:t>
            </a:r>
            <a:r>
              <a:rPr lang="en-US" sz="2800" dirty="0"/>
              <a:t> </a:t>
            </a:r>
            <a:r>
              <a:rPr lang="en-US" sz="2800" dirty="0" err="1"/>
              <a:t>serverului</a:t>
            </a:r>
            <a:r>
              <a:rPr lang="en-US" sz="2800" dirty="0"/>
              <a:t>.</a:t>
            </a:r>
          </a:p>
        </p:txBody>
      </p:sp>
    </p:spTree>
    <p:extLst>
      <p:ext uri="{BB962C8B-B14F-4D97-AF65-F5344CB8AC3E}">
        <p14:creationId xmlns:p14="http://schemas.microsoft.com/office/powerpoint/2010/main" val="15473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0BE24D9-5661-7C14-417B-FCC500C3863D}"/>
              </a:ext>
            </a:extLst>
          </p:cNvPr>
          <p:cNvPicPr>
            <a:picLocks noChangeAspect="1"/>
          </p:cNvPicPr>
          <p:nvPr/>
        </p:nvPicPr>
        <p:blipFill>
          <a:blip r:embed="rId3"/>
          <a:stretch>
            <a:fillRect/>
          </a:stretch>
        </p:blipFill>
        <p:spPr>
          <a:xfrm>
            <a:off x="8707921" y="1859718"/>
            <a:ext cx="3276600" cy="4924425"/>
          </a:xfrm>
          <a:prstGeom prst="rect">
            <a:avLst/>
          </a:prstGeom>
        </p:spPr>
      </p:pic>
      <p:sp>
        <p:nvSpPr>
          <p:cNvPr id="2" name="Title 1"/>
          <p:cNvSpPr>
            <a:spLocks noGrp="1"/>
          </p:cNvSpPr>
          <p:nvPr>
            <p:ph type="title"/>
          </p:nvPr>
        </p:nvSpPr>
        <p:spPr/>
        <p:txBody>
          <a:bodyPr>
            <a:normAutofit/>
          </a:bodyPr>
          <a:lstStyle/>
          <a:p>
            <a:r>
              <a:rPr lang="en-US" altLang="en-US" dirty="0" err="1"/>
              <a:t>Stabilirea</a:t>
            </a:r>
            <a:r>
              <a:rPr lang="en-US" altLang="en-US" dirty="0"/>
              <a:t> </a:t>
            </a:r>
            <a:r>
              <a:rPr lang="en-US" altLang="en-US" dirty="0" err="1"/>
              <a:t>conexiunii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859718"/>
            <a:ext cx="8540014" cy="4982324"/>
          </a:xfrm>
        </p:spPr>
        <p:txBody>
          <a:bodyPr>
            <a:noAutofit/>
          </a:bodyPr>
          <a:lstStyle/>
          <a:p>
            <a:pPr marL="457200" indent="-457200">
              <a:buFont typeface="+mj-lt"/>
              <a:buAutoNum type="arabicPeriod"/>
            </a:pPr>
            <a:r>
              <a:rPr lang="en-US" sz="2000" b="1" dirty="0" err="1"/>
              <a:t>Clientul</a:t>
            </a:r>
            <a:r>
              <a:rPr lang="en-US" sz="2000" b="1" dirty="0"/>
              <a:t> </a:t>
            </a:r>
            <a:r>
              <a:rPr lang="en-US" sz="2000" b="1" dirty="0" err="1"/>
              <a:t>și</a:t>
            </a:r>
            <a:r>
              <a:rPr lang="en-US" sz="2000" b="1" dirty="0"/>
              <a:t> </a:t>
            </a:r>
            <a:r>
              <a:rPr lang="en-US" sz="2000" b="1" dirty="0" err="1"/>
              <a:t>serverul</a:t>
            </a:r>
            <a:r>
              <a:rPr lang="en-US" sz="2000" b="1" dirty="0"/>
              <a:t> se </a:t>
            </a:r>
            <a:r>
              <a:rPr lang="en-US" sz="2000" b="1" dirty="0" err="1"/>
              <a:t>înțeleg</a:t>
            </a:r>
            <a:r>
              <a:rPr lang="en-US" sz="2000" b="1" dirty="0"/>
              <a:t> </a:t>
            </a:r>
            <a:r>
              <a:rPr lang="en-US" sz="2000" b="1" dirty="0" err="1"/>
              <a:t>asupra</a:t>
            </a:r>
            <a:r>
              <a:rPr lang="en-US" sz="2000" b="1" dirty="0"/>
              <a:t> </a:t>
            </a:r>
            <a:r>
              <a:rPr lang="en-US" sz="2000" b="1" dirty="0" err="1"/>
              <a:t>unei</a:t>
            </a:r>
            <a:r>
              <a:rPr lang="en-US" sz="2000" b="1" dirty="0"/>
              <a:t> </a:t>
            </a:r>
            <a:r>
              <a:rPr lang="en-US" sz="2000" b="1" dirty="0" err="1"/>
              <a:t>chei</a:t>
            </a:r>
            <a:r>
              <a:rPr lang="en-US" sz="2000" b="1" dirty="0"/>
              <a:t> de </a:t>
            </a:r>
            <a:r>
              <a:rPr lang="en-US" sz="2000" b="1" dirty="0" err="1"/>
              <a:t>sesiune</a:t>
            </a:r>
            <a:r>
              <a:rPr lang="en-US" sz="2000" dirty="0"/>
              <a:t>, </a:t>
            </a:r>
            <a:r>
              <a:rPr lang="en-US" sz="2000" dirty="0" err="1"/>
              <a:t>folosind</a:t>
            </a:r>
            <a:r>
              <a:rPr lang="en-US" sz="2000" dirty="0"/>
              <a:t> </a:t>
            </a:r>
            <a:r>
              <a:rPr lang="en-US" sz="2000" dirty="0" err="1"/>
              <a:t>în</a:t>
            </a:r>
            <a:r>
              <a:rPr lang="en-US" sz="2000" dirty="0"/>
              <a:t> </a:t>
            </a:r>
            <a:r>
              <a:rPr lang="en-US" sz="2000" dirty="0" err="1"/>
              <a:t>acest</a:t>
            </a:r>
            <a:r>
              <a:rPr lang="en-US" sz="2000" dirty="0"/>
              <a:t> scop </a:t>
            </a:r>
            <a:r>
              <a:rPr lang="en-US" sz="2000" dirty="0" err="1"/>
              <a:t>protocolul</a:t>
            </a:r>
            <a:r>
              <a:rPr lang="en-US" sz="2000" dirty="0"/>
              <a:t> Diffie-Helman. </a:t>
            </a:r>
            <a:r>
              <a:rPr lang="en-US" sz="2000" dirty="0" err="1"/>
              <a:t>În</a:t>
            </a:r>
            <a:r>
              <a:rPr lang="en-US" sz="2000" dirty="0"/>
              <a:t> </a:t>
            </a:r>
            <a:r>
              <a:rPr lang="en-US" sz="2000" dirty="0" err="1"/>
              <a:t>continuare</a:t>
            </a:r>
            <a:r>
              <a:rPr lang="en-US" sz="2000" dirty="0"/>
              <a:t>, </a:t>
            </a:r>
            <a:r>
              <a:rPr lang="en-US" sz="2000" dirty="0" err="1"/>
              <a:t>întreaga</a:t>
            </a:r>
            <a:r>
              <a:rPr lang="en-US" sz="2000" dirty="0"/>
              <a:t> </a:t>
            </a:r>
            <a:r>
              <a:rPr lang="en-US" sz="2000" dirty="0" err="1"/>
              <a:t>comunicație</a:t>
            </a:r>
            <a:r>
              <a:rPr lang="en-US" sz="2000" dirty="0"/>
              <a:t> </a:t>
            </a:r>
            <a:r>
              <a:rPr lang="en-US" sz="2000" dirty="0" err="1"/>
              <a:t>este</a:t>
            </a:r>
            <a:r>
              <a:rPr lang="en-US" sz="2000" dirty="0"/>
              <a:t> </a:t>
            </a:r>
            <a:r>
              <a:rPr lang="en-US" sz="2000" dirty="0" err="1"/>
              <a:t>criptată</a:t>
            </a:r>
            <a:r>
              <a:rPr lang="en-US" sz="2000" dirty="0"/>
              <a:t> cu </a:t>
            </a:r>
            <a:r>
              <a:rPr lang="en-US" sz="2000" dirty="0" err="1"/>
              <a:t>cheia</a:t>
            </a:r>
            <a:r>
              <a:rPr lang="en-US" sz="2000" dirty="0"/>
              <a:t> de </a:t>
            </a:r>
            <a:r>
              <a:rPr lang="en-US" sz="2000" dirty="0" err="1"/>
              <a:t>sesiune</a:t>
            </a:r>
            <a:r>
              <a:rPr lang="en-US" sz="2000" dirty="0"/>
              <a:t>;</a:t>
            </a:r>
          </a:p>
          <a:p>
            <a:pPr marL="457200" indent="-457200">
              <a:buFont typeface="+mj-lt"/>
              <a:buAutoNum type="arabicPeriod"/>
            </a:pPr>
            <a:r>
              <a:rPr lang="en-US" sz="2000" b="1" dirty="0" err="1"/>
              <a:t>Clientul</a:t>
            </a:r>
            <a:r>
              <a:rPr lang="en-US" sz="2000" b="1" dirty="0"/>
              <a:t> </a:t>
            </a:r>
            <a:r>
              <a:rPr lang="en-US" sz="2000" b="1" dirty="0" err="1"/>
              <a:t>autentifică</a:t>
            </a:r>
            <a:r>
              <a:rPr lang="en-US" sz="2000" b="1" dirty="0"/>
              <a:t> </a:t>
            </a:r>
            <a:r>
              <a:rPr lang="en-US" sz="2000" b="1" dirty="0" err="1"/>
              <a:t>serverul</a:t>
            </a:r>
            <a:r>
              <a:rPr lang="en-US" sz="2000" b="1" dirty="0"/>
              <a:t>. </a:t>
            </a:r>
            <a:r>
              <a:rPr lang="en-US" sz="2000" dirty="0" err="1"/>
              <a:t>În</a:t>
            </a:r>
            <a:r>
              <a:rPr lang="en-US" sz="2000" dirty="0"/>
              <a:t> </a:t>
            </a:r>
            <a:r>
              <a:rPr lang="en-US" sz="2000" dirty="0" err="1"/>
              <a:t>acest</a:t>
            </a:r>
            <a:r>
              <a:rPr lang="en-US" sz="2000" dirty="0"/>
              <a:t> scop, </a:t>
            </a:r>
            <a:r>
              <a:rPr lang="en-US" sz="2000" dirty="0" err="1"/>
              <a:t>serverul</a:t>
            </a:r>
            <a:r>
              <a:rPr lang="en-US" sz="2000" dirty="0"/>
              <a:t> </a:t>
            </a:r>
            <a:r>
              <a:rPr lang="en-US" sz="2000" dirty="0" err="1"/>
              <a:t>trimite</a:t>
            </a:r>
            <a:r>
              <a:rPr lang="en-US" sz="2000" dirty="0"/>
              <a:t> </a:t>
            </a:r>
            <a:r>
              <a:rPr lang="en-US" sz="2000" dirty="0" err="1"/>
              <a:t>rezultatul</a:t>
            </a:r>
            <a:r>
              <a:rPr lang="en-US" sz="2000" dirty="0"/>
              <a:t> </a:t>
            </a:r>
            <a:r>
              <a:rPr lang="en-US" sz="2000" dirty="0" err="1"/>
              <a:t>semnării</a:t>
            </a:r>
            <a:r>
              <a:rPr lang="en-US" sz="2000" dirty="0"/>
              <a:t> </a:t>
            </a:r>
            <a:r>
              <a:rPr lang="en-US" sz="2000" dirty="0" err="1"/>
              <a:t>cheii</a:t>
            </a:r>
            <a:r>
              <a:rPr lang="en-US" sz="2000" dirty="0"/>
              <a:t> de </a:t>
            </a:r>
            <a:r>
              <a:rPr lang="en-US" sz="2000" dirty="0" err="1"/>
              <a:t>sesiune</a:t>
            </a:r>
            <a:r>
              <a:rPr lang="en-US" sz="2000" dirty="0"/>
              <a:t> cu </a:t>
            </a:r>
            <a:r>
              <a:rPr lang="en-US" sz="2000" dirty="0" err="1"/>
              <a:t>cheia</a:t>
            </a:r>
            <a:r>
              <a:rPr lang="en-US" sz="2000" dirty="0"/>
              <a:t> </a:t>
            </a:r>
            <a:r>
              <a:rPr lang="en-US" sz="2000" dirty="0" err="1"/>
              <a:t>sa</a:t>
            </a:r>
            <a:r>
              <a:rPr lang="en-US" sz="2000" dirty="0"/>
              <a:t> </a:t>
            </a:r>
            <a:r>
              <a:rPr lang="en-US" sz="2000" dirty="0" err="1"/>
              <a:t>secretă</a:t>
            </a:r>
            <a:r>
              <a:rPr lang="en-US" sz="2000" dirty="0"/>
              <a:t>. </a:t>
            </a:r>
            <a:r>
              <a:rPr lang="en-US" sz="2000" dirty="0" err="1"/>
              <a:t>Clientul</a:t>
            </a:r>
            <a:r>
              <a:rPr lang="en-US" sz="2000" dirty="0"/>
              <a:t> </a:t>
            </a:r>
            <a:r>
              <a:rPr lang="en-US" sz="2000" dirty="0" err="1"/>
              <a:t>verifică</a:t>
            </a:r>
            <a:r>
              <a:rPr lang="en-US" sz="2000" dirty="0"/>
              <a:t> </a:t>
            </a:r>
            <a:r>
              <a:rPr lang="en-US" sz="2000" dirty="0" err="1"/>
              <a:t>semnătura</a:t>
            </a:r>
            <a:r>
              <a:rPr lang="en-US" sz="2000" dirty="0"/>
              <a:t> </a:t>
            </a:r>
            <a:r>
              <a:rPr lang="en-US" sz="2000" dirty="0" err="1"/>
              <a:t>folosind</a:t>
            </a:r>
            <a:r>
              <a:rPr lang="en-US" sz="2000" dirty="0"/>
              <a:t> </a:t>
            </a:r>
            <a:r>
              <a:rPr lang="en-US" sz="2000" dirty="0" err="1"/>
              <a:t>în</a:t>
            </a:r>
            <a:r>
              <a:rPr lang="en-US" sz="2000" dirty="0"/>
              <a:t> </a:t>
            </a:r>
            <a:r>
              <a:rPr lang="en-US" sz="2000" dirty="0" err="1"/>
              <a:t>acest</a:t>
            </a:r>
            <a:r>
              <a:rPr lang="en-US" sz="2000" dirty="0"/>
              <a:t> scop </a:t>
            </a:r>
            <a:r>
              <a:rPr lang="en-US" sz="2000" dirty="0" err="1"/>
              <a:t>cheia</a:t>
            </a:r>
            <a:r>
              <a:rPr lang="en-US" sz="2000" dirty="0"/>
              <a:t> </a:t>
            </a:r>
            <a:r>
              <a:rPr lang="en-US" sz="2000" dirty="0" err="1"/>
              <a:t>publică</a:t>
            </a:r>
            <a:r>
              <a:rPr lang="en-US" sz="2000" dirty="0"/>
              <a:t> a </a:t>
            </a:r>
            <a:r>
              <a:rPr lang="en-US" sz="2000" dirty="0" err="1"/>
              <a:t>serverului</a:t>
            </a:r>
            <a:r>
              <a:rPr lang="en-US" sz="2000" dirty="0"/>
              <a:t>. Pentru </a:t>
            </a:r>
            <a:r>
              <a:rPr lang="en-US" sz="2000" dirty="0" err="1"/>
              <a:t>ușurarea</a:t>
            </a:r>
            <a:r>
              <a:rPr lang="en-US" sz="2000" dirty="0"/>
              <a:t> </a:t>
            </a:r>
            <a:r>
              <a:rPr lang="en-US" sz="2000" dirty="0" err="1"/>
              <a:t>utilizării</a:t>
            </a:r>
            <a:r>
              <a:rPr lang="en-US" sz="2000" dirty="0"/>
              <a:t> </a:t>
            </a:r>
            <a:r>
              <a:rPr lang="en-US" sz="2000" dirty="0" err="1"/>
              <a:t>sistemului</a:t>
            </a:r>
            <a:r>
              <a:rPr lang="en-US" sz="2000" dirty="0"/>
              <a:t>, </a:t>
            </a:r>
            <a:r>
              <a:rPr lang="en-US" sz="2000" dirty="0" err="1"/>
              <a:t>serverul</a:t>
            </a:r>
            <a:r>
              <a:rPr lang="en-US" sz="2000" dirty="0"/>
              <a:t> </a:t>
            </a:r>
            <a:r>
              <a:rPr lang="en-US" sz="2000" dirty="0" err="1"/>
              <a:t>iși</a:t>
            </a:r>
            <a:r>
              <a:rPr lang="en-US" sz="2000" dirty="0"/>
              <a:t> </a:t>
            </a:r>
            <a:r>
              <a:rPr lang="en-US" sz="2000" dirty="0" err="1"/>
              <a:t>trimite</a:t>
            </a:r>
            <a:r>
              <a:rPr lang="en-US" sz="2000" dirty="0"/>
              <a:t> </a:t>
            </a:r>
            <a:r>
              <a:rPr lang="en-US" sz="2000" dirty="0" err="1"/>
              <a:t>și</a:t>
            </a:r>
            <a:r>
              <a:rPr lang="en-US" sz="2000" dirty="0"/>
              <a:t> </a:t>
            </a:r>
            <a:r>
              <a:rPr lang="en-US" sz="2000" dirty="0" err="1"/>
              <a:t>cheia</a:t>
            </a:r>
            <a:r>
              <a:rPr lang="en-US" sz="2000" dirty="0"/>
              <a:t> </a:t>
            </a:r>
            <a:r>
              <a:rPr lang="en-US" sz="2000" dirty="0" err="1"/>
              <a:t>publică</a:t>
            </a:r>
            <a:r>
              <a:rPr lang="en-US" sz="2000" dirty="0"/>
              <a:t>. </a:t>
            </a:r>
            <a:r>
              <a:rPr lang="en-US" sz="2000" dirty="0" err="1"/>
              <a:t>Dacă</a:t>
            </a:r>
            <a:r>
              <a:rPr lang="en-US" sz="2000" dirty="0"/>
              <a:t> </a:t>
            </a:r>
            <a:r>
              <a:rPr lang="en-US" sz="2000" dirty="0" err="1"/>
              <a:t>clientul</a:t>
            </a:r>
            <a:r>
              <a:rPr lang="en-US" sz="2000" dirty="0"/>
              <a:t> nu are </a:t>
            </a:r>
            <a:r>
              <a:rPr lang="en-US" sz="2000" dirty="0" err="1"/>
              <a:t>cheia</a:t>
            </a:r>
            <a:r>
              <a:rPr lang="en-US" sz="2000" dirty="0"/>
              <a:t> </a:t>
            </a:r>
            <a:r>
              <a:rPr lang="en-US" sz="2000" dirty="0" err="1"/>
              <a:t>publică</a:t>
            </a:r>
            <a:r>
              <a:rPr lang="en-US" sz="2000" dirty="0"/>
              <a:t> a </a:t>
            </a:r>
            <a:r>
              <a:rPr lang="en-US" sz="2000" dirty="0" err="1"/>
              <a:t>serverului</a:t>
            </a:r>
            <a:r>
              <a:rPr lang="en-US" sz="2000" dirty="0"/>
              <a:t>, o poate </a:t>
            </a:r>
            <a:r>
              <a:rPr lang="en-US" sz="2000" dirty="0" err="1"/>
              <a:t>folosi</a:t>
            </a:r>
            <a:r>
              <a:rPr lang="en-US" sz="2000" dirty="0"/>
              <a:t> pe </a:t>
            </a:r>
            <a:r>
              <a:rPr lang="en-US" sz="2000" dirty="0" err="1"/>
              <a:t>cea</a:t>
            </a:r>
            <a:r>
              <a:rPr lang="en-US" sz="2000" dirty="0"/>
              <a:t> </a:t>
            </a:r>
            <a:r>
              <a:rPr lang="en-US" sz="2000" dirty="0" err="1"/>
              <a:t>trimisă</a:t>
            </a:r>
            <a:r>
              <a:rPr lang="en-US" sz="2000" dirty="0"/>
              <a:t> de server – evident </a:t>
            </a:r>
            <a:r>
              <a:rPr lang="en-US" sz="2000" dirty="0" err="1"/>
              <a:t>opțiunea</a:t>
            </a:r>
            <a:r>
              <a:rPr lang="en-US" sz="2000" dirty="0"/>
              <a:t> </a:t>
            </a:r>
            <a:r>
              <a:rPr lang="en-US" sz="2000" dirty="0" err="1"/>
              <a:t>este</a:t>
            </a:r>
            <a:r>
              <a:rPr lang="en-US" sz="2000" dirty="0"/>
              <a:t> </a:t>
            </a:r>
            <a:r>
              <a:rPr lang="en-US" sz="2000" dirty="0" err="1"/>
              <a:t>nesigură</a:t>
            </a:r>
            <a:r>
              <a:rPr lang="en-US" sz="2000" dirty="0"/>
              <a:t>, </a:t>
            </a:r>
            <a:r>
              <a:rPr lang="en-US" sz="2000" dirty="0" err="1"/>
              <a:t>deoarece</a:t>
            </a:r>
            <a:r>
              <a:rPr lang="en-US" sz="2000" dirty="0"/>
              <a:t> </a:t>
            </a:r>
            <a:r>
              <a:rPr lang="en-US" sz="2000" dirty="0" err="1"/>
              <a:t>serverul</a:t>
            </a:r>
            <a:r>
              <a:rPr lang="en-US" sz="2000" dirty="0"/>
              <a:t> </a:t>
            </a:r>
            <a:r>
              <a:rPr lang="en-US" sz="2000" dirty="0" err="1"/>
              <a:t>încă</a:t>
            </a:r>
            <a:r>
              <a:rPr lang="en-US" sz="2000" dirty="0"/>
              <a:t> nu a </a:t>
            </a:r>
            <a:r>
              <a:rPr lang="en-US" sz="2000" dirty="0" err="1"/>
              <a:t>fost</a:t>
            </a:r>
            <a:r>
              <a:rPr lang="en-US" sz="2000" dirty="0"/>
              <a:t> </a:t>
            </a:r>
            <a:r>
              <a:rPr lang="en-US" sz="2000" dirty="0" err="1"/>
              <a:t>autentificat</a:t>
            </a:r>
            <a:r>
              <a:rPr lang="en-US" sz="2000" dirty="0"/>
              <a:t> </a:t>
            </a:r>
            <a:r>
              <a:rPr lang="en-US" sz="2000" dirty="0" err="1"/>
              <a:t>și</a:t>
            </a:r>
            <a:r>
              <a:rPr lang="en-US" sz="2000" dirty="0"/>
              <a:t> </a:t>
            </a:r>
            <a:r>
              <a:rPr lang="en-US" sz="2000" dirty="0" err="1"/>
              <a:t>deci</a:t>
            </a:r>
            <a:r>
              <a:rPr lang="en-US" sz="2000" dirty="0"/>
              <a:t> s-</a:t>
            </a:r>
            <a:r>
              <a:rPr lang="en-US" sz="2000" dirty="0" err="1"/>
              <a:t>ar</a:t>
            </a:r>
            <a:r>
              <a:rPr lang="en-US" sz="2000" dirty="0"/>
              <a:t> </a:t>
            </a:r>
            <a:r>
              <a:rPr lang="en-US" sz="2000" dirty="0" err="1"/>
              <a:t>putea</a:t>
            </a:r>
            <a:r>
              <a:rPr lang="en-US" sz="2000" dirty="0"/>
              <a:t> </a:t>
            </a:r>
            <a:r>
              <a:rPr lang="en-US" sz="2000" dirty="0" err="1"/>
              <a:t>să</a:t>
            </a:r>
            <a:r>
              <a:rPr lang="en-US" sz="2000" dirty="0"/>
              <a:t> fie un </a:t>
            </a:r>
            <a:r>
              <a:rPr lang="en-US" sz="2000" dirty="0" err="1"/>
              <a:t>intrus</a:t>
            </a:r>
            <a:r>
              <a:rPr lang="en-US" sz="2000" dirty="0"/>
              <a:t>. </a:t>
            </a:r>
            <a:r>
              <a:rPr lang="en-US" sz="2000" dirty="0" err="1"/>
              <a:t>Utilizatorul</a:t>
            </a:r>
            <a:r>
              <a:rPr lang="en-US" sz="2000" dirty="0"/>
              <a:t> </a:t>
            </a:r>
            <a:r>
              <a:rPr lang="en-US" sz="2000" dirty="0" err="1"/>
              <a:t>este</a:t>
            </a:r>
            <a:r>
              <a:rPr lang="en-US" sz="2000" dirty="0"/>
              <a:t> </a:t>
            </a:r>
            <a:r>
              <a:rPr lang="en-US" sz="2000" dirty="0" err="1"/>
              <a:t>avertizat</a:t>
            </a:r>
            <a:r>
              <a:rPr lang="en-US" sz="2000" dirty="0"/>
              <a:t> </a:t>
            </a:r>
            <a:r>
              <a:rPr lang="en-US" sz="2000" dirty="0" err="1"/>
              <a:t>asupra</a:t>
            </a:r>
            <a:r>
              <a:rPr lang="en-US" sz="2000" dirty="0"/>
              <a:t> </a:t>
            </a:r>
            <a:r>
              <a:rPr lang="en-US" sz="2000" dirty="0" err="1"/>
              <a:t>acestui</a:t>
            </a:r>
            <a:r>
              <a:rPr lang="en-US" sz="2000" dirty="0"/>
              <a:t> </a:t>
            </a:r>
            <a:r>
              <a:rPr lang="en-US" sz="2000" dirty="0" err="1"/>
              <a:t>risc</a:t>
            </a:r>
            <a:r>
              <a:rPr lang="en-US" sz="2000" dirty="0"/>
              <a:t>, </a:t>
            </a:r>
            <a:r>
              <a:rPr lang="en-US" sz="2000" dirty="0" err="1"/>
              <a:t>și</a:t>
            </a:r>
            <a:r>
              <a:rPr lang="en-US" sz="2000" dirty="0"/>
              <a:t> </a:t>
            </a:r>
            <a:r>
              <a:rPr lang="en-US" sz="2000" dirty="0" err="1"/>
              <a:t>cheia</a:t>
            </a:r>
            <a:r>
              <a:rPr lang="en-US" sz="2000" dirty="0"/>
              <a:t> </a:t>
            </a:r>
            <a:r>
              <a:rPr lang="en-US" sz="2000" dirty="0" err="1"/>
              <a:t>publică</a:t>
            </a:r>
            <a:r>
              <a:rPr lang="en-US" sz="2000" dirty="0"/>
              <a:t> a </a:t>
            </a:r>
            <a:r>
              <a:rPr lang="en-US" sz="2000" dirty="0" err="1"/>
              <a:t>serverului</a:t>
            </a:r>
            <a:r>
              <a:rPr lang="en-US" sz="2000" dirty="0"/>
              <a:t> </a:t>
            </a:r>
            <a:r>
              <a:rPr lang="en-US" sz="2000" dirty="0" err="1"/>
              <a:t>este</a:t>
            </a:r>
            <a:r>
              <a:rPr lang="en-US" sz="2000" dirty="0"/>
              <a:t> </a:t>
            </a:r>
            <a:r>
              <a:rPr lang="en-US" sz="2000" dirty="0" err="1"/>
              <a:t>înregistrată</a:t>
            </a:r>
            <a:r>
              <a:rPr lang="en-US" sz="2000" dirty="0"/>
              <a:t> </a:t>
            </a:r>
            <a:r>
              <a:rPr lang="en-US" sz="2000" dirty="0" err="1"/>
              <a:t>în</a:t>
            </a:r>
            <a:r>
              <a:rPr lang="en-US" sz="2000" dirty="0"/>
              <a:t> </a:t>
            </a:r>
            <a:r>
              <a:rPr lang="en-US" sz="2000" dirty="0" err="1"/>
              <a:t>baza</a:t>
            </a:r>
            <a:r>
              <a:rPr lang="en-US" sz="2000" dirty="0"/>
              <a:t> de date a </a:t>
            </a:r>
            <a:r>
              <a:rPr lang="en-US" sz="2000" dirty="0" err="1"/>
              <a:t>clientului</a:t>
            </a:r>
            <a:r>
              <a:rPr lang="en-US" sz="2000" dirty="0"/>
              <a:t>, la </a:t>
            </a:r>
            <a:r>
              <a:rPr lang="en-US" sz="2000" dirty="0" err="1"/>
              <a:t>urmatoarea</a:t>
            </a:r>
            <a:r>
              <a:rPr lang="en-US" sz="2000" dirty="0"/>
              <a:t> </a:t>
            </a:r>
            <a:r>
              <a:rPr lang="en-US" sz="2000" dirty="0" err="1"/>
              <a:t>conectare</a:t>
            </a:r>
            <a:r>
              <a:rPr lang="en-US" sz="2000" dirty="0"/>
              <a:t> la </a:t>
            </a:r>
            <a:r>
              <a:rPr lang="en-US" sz="2000" dirty="0" err="1"/>
              <a:t>același</a:t>
            </a:r>
            <a:r>
              <a:rPr lang="en-US" sz="2000" dirty="0"/>
              <a:t> server </a:t>
            </a:r>
            <a:r>
              <a:rPr lang="en-US" sz="2000" dirty="0" err="1"/>
              <a:t>cheia</a:t>
            </a:r>
            <a:r>
              <a:rPr lang="en-US" sz="2000" dirty="0"/>
              <a:t> </a:t>
            </a:r>
            <a:r>
              <a:rPr lang="en-US" sz="2000" dirty="0" err="1"/>
              <a:t>publică</a:t>
            </a:r>
            <a:r>
              <a:rPr lang="en-US" sz="2000" dirty="0"/>
              <a:t> </a:t>
            </a:r>
            <a:r>
              <a:rPr lang="en-US" sz="2000" dirty="0" err="1"/>
              <a:t>urmând</a:t>
            </a:r>
            <a:r>
              <a:rPr lang="en-US" sz="2000" dirty="0"/>
              <a:t> </a:t>
            </a:r>
            <a:r>
              <a:rPr lang="en-US" sz="2000" dirty="0" err="1"/>
              <a:t>să</a:t>
            </a:r>
            <a:r>
              <a:rPr lang="en-US" sz="2000" dirty="0"/>
              <a:t> fie </a:t>
            </a:r>
            <a:r>
              <a:rPr lang="en-US" sz="2000" dirty="0" err="1"/>
              <a:t>luată</a:t>
            </a:r>
            <a:r>
              <a:rPr lang="en-US" sz="2000" dirty="0"/>
              <a:t> din </a:t>
            </a:r>
            <a:r>
              <a:rPr lang="en-US" sz="2000" dirty="0" err="1"/>
              <a:t>baza</a:t>
            </a:r>
            <a:r>
              <a:rPr lang="en-US" sz="2000" dirty="0"/>
              <a:t> de date;</a:t>
            </a:r>
          </a:p>
          <a:p>
            <a:pPr marL="457200" indent="-457200">
              <a:buFont typeface="+mj-lt"/>
              <a:buAutoNum type="arabicPeriod"/>
            </a:pPr>
            <a:r>
              <a:rPr lang="en-US" sz="2000" b="1" dirty="0" err="1"/>
              <a:t>Serverul</a:t>
            </a:r>
            <a:r>
              <a:rPr lang="en-US" sz="2000" b="1" dirty="0"/>
              <a:t> </a:t>
            </a:r>
            <a:r>
              <a:rPr lang="en-US" sz="2000" b="1" dirty="0" err="1"/>
              <a:t>autentifică</a:t>
            </a:r>
            <a:r>
              <a:rPr lang="en-US" sz="2000" b="1" dirty="0"/>
              <a:t> </a:t>
            </a:r>
            <a:r>
              <a:rPr lang="en-US" sz="2000" b="1" dirty="0" err="1"/>
              <a:t>clientul</a:t>
            </a:r>
            <a:r>
              <a:rPr lang="en-US" sz="2000" dirty="0"/>
              <a:t>. </a:t>
            </a:r>
            <a:r>
              <a:rPr lang="en-US" sz="2000" dirty="0" err="1"/>
              <a:t>În</a:t>
            </a:r>
            <a:r>
              <a:rPr lang="en-US" sz="2000" dirty="0"/>
              <a:t> </a:t>
            </a:r>
            <a:r>
              <a:rPr lang="en-US" sz="2000" dirty="0" err="1"/>
              <a:t>functie</a:t>
            </a:r>
            <a:r>
              <a:rPr lang="en-US" sz="2000" dirty="0"/>
              <a:t> de </a:t>
            </a:r>
            <a:r>
              <a:rPr lang="en-US" sz="2000" dirty="0" err="1"/>
              <a:t>configuratia</a:t>
            </a:r>
            <a:r>
              <a:rPr lang="en-US" sz="2000" dirty="0"/>
              <a:t> </a:t>
            </a:r>
            <a:r>
              <a:rPr lang="en-US" sz="2000" dirty="0" err="1"/>
              <a:t>serverului</a:t>
            </a:r>
            <a:r>
              <a:rPr lang="en-US" sz="2000" dirty="0"/>
              <a:t>, poate </a:t>
            </a:r>
            <a:r>
              <a:rPr lang="en-US" sz="2000" dirty="0" err="1"/>
              <a:t>accepta</a:t>
            </a:r>
            <a:r>
              <a:rPr lang="en-US" sz="2000" dirty="0"/>
              <a:t> </a:t>
            </a:r>
            <a:r>
              <a:rPr lang="en-US" sz="2000" dirty="0" err="1"/>
              <a:t>autentificare</a:t>
            </a:r>
            <a:r>
              <a:rPr lang="en-US" sz="2000" dirty="0"/>
              <a:t> cu </a:t>
            </a:r>
            <a:r>
              <a:rPr lang="en-US" sz="2000" dirty="0" err="1"/>
              <a:t>criptografie</a:t>
            </a:r>
            <a:r>
              <a:rPr lang="en-US" sz="2000" dirty="0"/>
              <a:t> </a:t>
            </a:r>
            <a:r>
              <a:rPr lang="en-US" sz="2000" dirty="0" err="1"/>
              <a:t>asimetrică</a:t>
            </a:r>
            <a:r>
              <a:rPr lang="en-US" sz="2000" dirty="0"/>
              <a:t>, </a:t>
            </a:r>
            <a:r>
              <a:rPr lang="en-US" sz="2000" dirty="0" err="1"/>
              <a:t>folosind</a:t>
            </a:r>
            <a:r>
              <a:rPr lang="en-US" sz="2000" dirty="0"/>
              <a:t> </a:t>
            </a:r>
            <a:r>
              <a:rPr lang="en-US" sz="2000" dirty="0" err="1"/>
              <a:t>același</a:t>
            </a:r>
            <a:r>
              <a:rPr lang="en-US" sz="2000" dirty="0"/>
              <a:t> protocol (</a:t>
            </a:r>
            <a:r>
              <a:rPr lang="en-US" sz="2000" dirty="0" err="1"/>
              <a:t>dar</a:t>
            </a:r>
            <a:r>
              <a:rPr lang="en-US" sz="2000" dirty="0"/>
              <a:t> </a:t>
            </a:r>
            <a:r>
              <a:rPr lang="en-US" sz="2000" dirty="0" err="1"/>
              <a:t>bineînțeles</a:t>
            </a:r>
            <a:r>
              <a:rPr lang="en-US" sz="2000" dirty="0"/>
              <a:t> </a:t>
            </a:r>
            <a:r>
              <a:rPr lang="en-US" sz="2000" dirty="0" err="1"/>
              <a:t>fără</a:t>
            </a:r>
            <a:r>
              <a:rPr lang="en-US" sz="2000" dirty="0"/>
              <a:t> </a:t>
            </a:r>
            <a:r>
              <a:rPr lang="en-US" sz="2000" dirty="0" err="1"/>
              <a:t>posibilitatea</a:t>
            </a:r>
            <a:r>
              <a:rPr lang="en-US" sz="2000" dirty="0"/>
              <a:t> </a:t>
            </a:r>
            <a:r>
              <a:rPr lang="en-US" sz="2000" dirty="0" err="1"/>
              <a:t>trimiterii</a:t>
            </a:r>
            <a:r>
              <a:rPr lang="en-US" sz="2000" dirty="0"/>
              <a:t> de </a:t>
            </a:r>
            <a:r>
              <a:rPr lang="en-US" sz="2000" dirty="0" err="1"/>
              <a:t>către</a:t>
            </a:r>
            <a:r>
              <a:rPr lang="en-US" sz="2000" dirty="0"/>
              <a:t> client a </a:t>
            </a:r>
            <a:r>
              <a:rPr lang="en-US" sz="2000" dirty="0" err="1"/>
              <a:t>cheii</a:t>
            </a:r>
            <a:r>
              <a:rPr lang="en-US" sz="2000" dirty="0"/>
              <a:t> sale </a:t>
            </a:r>
            <a:r>
              <a:rPr lang="en-US" sz="2000" dirty="0" err="1"/>
              <a:t>publice</a:t>
            </a:r>
            <a:r>
              <a:rPr lang="en-US" sz="2000" dirty="0"/>
              <a:t>), </a:t>
            </a:r>
            <a:r>
              <a:rPr lang="en-US" sz="2000" dirty="0" err="1"/>
              <a:t>sau</a:t>
            </a:r>
            <a:r>
              <a:rPr lang="en-US" sz="2000" dirty="0"/>
              <a:t> poate cere </a:t>
            </a:r>
            <a:r>
              <a:rPr lang="en-US" sz="2000" dirty="0" err="1"/>
              <a:t>clientului</a:t>
            </a:r>
            <a:r>
              <a:rPr lang="en-US" sz="2000" dirty="0"/>
              <a:t> o </a:t>
            </a:r>
            <a:r>
              <a:rPr lang="en-US" sz="2000" dirty="0" err="1"/>
              <a:t>parolă</a:t>
            </a:r>
            <a:r>
              <a:rPr lang="en-US" sz="2000" dirty="0"/>
              <a:t>.</a:t>
            </a:r>
          </a:p>
        </p:txBody>
      </p:sp>
      <p:sp>
        <p:nvSpPr>
          <p:cNvPr id="3" name="TextBox 2">
            <a:extLst>
              <a:ext uri="{FF2B5EF4-FFF2-40B4-BE49-F238E27FC236}">
                <a16:creationId xmlns:a16="http://schemas.microsoft.com/office/drawing/2014/main" id="{39968C5A-8677-F875-0A0E-88CFE442B232}"/>
              </a:ext>
            </a:extLst>
          </p:cNvPr>
          <p:cNvSpPr txBox="1"/>
          <p:nvPr/>
        </p:nvSpPr>
        <p:spPr>
          <a:xfrm>
            <a:off x="8660011" y="1251745"/>
            <a:ext cx="3390672" cy="838948"/>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pPr marL="0" marR="0">
              <a:lnSpc>
                <a:spcPct val="107000"/>
              </a:lnSpc>
              <a:spcBef>
                <a:spcPts val="0"/>
              </a:spcBef>
              <a:spcAft>
                <a:spcPts val="800"/>
              </a:spcAft>
            </a:pP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a:t>
            </a:r>
            <a:r>
              <a:rPr lang="en-US" sz="2000" baseline="30000" dirty="0">
                <a:solidFill>
                  <a:srgbClr val="F57921"/>
                </a:solidFill>
                <a:effectLst/>
                <a:latin typeface="Calibri" panose="020F0502020204030204" pitchFamily="34" charset="0"/>
                <a:ea typeface="Calibri" panose="020F0502020204030204" pitchFamily="34" charset="0"/>
                <a:cs typeface="Times New Roman" panose="02020603050405020304" pitchFamily="18" charset="0"/>
              </a:rPr>
              <a: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mod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baseline="30000" dirty="0">
                <a:solidFill>
                  <a:srgbClr val="38D9DD"/>
                </a:solidFill>
                <a:effectLst/>
                <a:latin typeface="Calibri" panose="020F0502020204030204" pitchFamily="34" charset="0"/>
                <a:ea typeface="Calibri" panose="020F0502020204030204" pitchFamily="34" charset="0"/>
                <a:cs typeface="Times New Roman" panose="02020603050405020304" pitchFamily="18" charset="0"/>
              </a:rPr>
              <a:t>b</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mod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a:t>
            </a:r>
            <a:r>
              <a:rPr lang="en-US" sz="2000" baseline="30000" dirty="0">
                <a:solidFill>
                  <a:srgbClr val="F57921"/>
                </a:solidFill>
                <a:effectLst/>
                <a:latin typeface="Calibri" panose="020F0502020204030204" pitchFamily="34" charset="0"/>
                <a:ea typeface="Calibri" panose="020F0502020204030204" pitchFamily="34" charset="0"/>
                <a:cs typeface="Times New Roman" panose="02020603050405020304" pitchFamily="18" charset="0"/>
              </a:rPr>
              <a:t>a</a:t>
            </a:r>
            <a:r>
              <a:rPr lang="en-US" sz="2000" baseline="30000" dirty="0">
                <a:solidFill>
                  <a:srgbClr val="38D9DD"/>
                </a:solidFill>
                <a:effectLst/>
                <a:latin typeface="Calibri" panose="020F0502020204030204" pitchFamily="34" charset="0"/>
                <a:ea typeface="Calibri" panose="020F0502020204030204" pitchFamily="34" charset="0"/>
                <a:cs typeface="Times New Roman" panose="02020603050405020304" pitchFamily="18" charset="0"/>
              </a:rPr>
              <a:t>b</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mod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a:t>
            </a:r>
          </a:p>
          <a:p>
            <a:pPr marL="0" marR="0">
              <a:lnSpc>
                <a:spcPct val="107000"/>
              </a:lnSpc>
              <a:spcBef>
                <a:spcPts val="0"/>
              </a:spcBef>
              <a:spcAft>
                <a:spcPts val="800"/>
              </a:spcAft>
            </a:pP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a:t>
            </a:r>
            <a:r>
              <a:rPr lang="en-US" sz="2000" baseline="30000" dirty="0" err="1">
                <a:solidFill>
                  <a:srgbClr val="38D9DD"/>
                </a:solidFill>
                <a:effectLst/>
                <a:latin typeface="Calibri" panose="020F0502020204030204" pitchFamily="34" charset="0"/>
                <a:ea typeface="Calibri" panose="020F0502020204030204" pitchFamily="34" charset="0"/>
                <a:cs typeface="Times New Roman" panose="02020603050405020304" pitchFamily="18" charset="0"/>
              </a:rPr>
              <a:t>b</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mod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baseline="30000" dirty="0">
                <a:solidFill>
                  <a:srgbClr val="F57921"/>
                </a:solidFill>
                <a:effectLst/>
                <a:latin typeface="Calibri" panose="020F0502020204030204" pitchFamily="34" charset="0"/>
                <a:ea typeface="Calibri" panose="020F0502020204030204" pitchFamily="34" charset="0"/>
                <a:cs typeface="Times New Roman" panose="02020603050405020304" pitchFamily="18" charset="0"/>
              </a:rPr>
              <a: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mod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a:t>
            </a:r>
            <a:r>
              <a:rPr lang="en-US" sz="2000" baseline="30000" dirty="0" err="1">
                <a:solidFill>
                  <a:srgbClr val="38D9DD"/>
                </a:solidFill>
                <a:effectLst/>
                <a:latin typeface="Calibri" panose="020F0502020204030204" pitchFamily="34" charset="0"/>
                <a:ea typeface="Calibri" panose="020F0502020204030204" pitchFamily="34" charset="0"/>
                <a:cs typeface="Times New Roman" panose="02020603050405020304" pitchFamily="18" charset="0"/>
              </a:rPr>
              <a:t>b</a:t>
            </a:r>
            <a:r>
              <a:rPr lang="en-US" sz="2000" baseline="30000" dirty="0" err="1">
                <a:solidFill>
                  <a:srgbClr val="F57921"/>
                </a:solidFill>
                <a:effectLst/>
                <a:latin typeface="Calibri" panose="020F0502020204030204" pitchFamily="34" charset="0"/>
                <a:ea typeface="Calibri" panose="020F0502020204030204" pitchFamily="34" charset="0"/>
                <a:cs typeface="Times New Roman" panose="02020603050405020304" pitchFamily="18" charset="0"/>
              </a:rPr>
              <a: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78769A"/>
                </a:solidFill>
                <a:effectLst/>
                <a:latin typeface="Calibri" panose="020F0502020204030204" pitchFamily="34" charset="0"/>
                <a:ea typeface="Calibri" panose="020F0502020204030204" pitchFamily="34" charset="0"/>
                <a:cs typeface="Times New Roman" panose="02020603050405020304" pitchFamily="18" charset="0"/>
              </a:rPr>
              <a:t>mod</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a:t>
            </a:r>
          </a:p>
        </p:txBody>
      </p:sp>
      <p:sp>
        <p:nvSpPr>
          <p:cNvPr id="4" name="TextBox 3">
            <a:extLst>
              <a:ext uri="{FF2B5EF4-FFF2-40B4-BE49-F238E27FC236}">
                <a16:creationId xmlns:a16="http://schemas.microsoft.com/office/drawing/2014/main" id="{F245E855-4FEC-F1D6-03C2-B69A514875CA}"/>
              </a:ext>
            </a:extLst>
          </p:cNvPr>
          <p:cNvSpPr txBox="1"/>
          <p:nvPr/>
        </p:nvSpPr>
        <p:spPr>
          <a:xfrm>
            <a:off x="9405775" y="2238749"/>
            <a:ext cx="1885773" cy="523220"/>
          </a:xfrm>
          <a:prstGeom prst="rect">
            <a:avLst/>
          </a:prstGeom>
          <a:noFill/>
        </p:spPr>
        <p:txBody>
          <a:bodyPr wrap="square" rtlCol="0">
            <a:spAutoFit/>
          </a:bodyPr>
          <a:lstStyle/>
          <a:p>
            <a:pPr algn="ctr"/>
            <a:r>
              <a:rPr lang="en-US" sz="1400" dirty="0"/>
              <a:t>g, p – </a:t>
            </a:r>
            <a:r>
              <a:rPr lang="en-US" sz="1400" dirty="0" err="1"/>
              <a:t>numere</a:t>
            </a:r>
            <a:r>
              <a:rPr lang="en-US" sz="1400" dirty="0"/>
              <a:t> prime</a:t>
            </a:r>
          </a:p>
          <a:p>
            <a:pPr algn="ctr"/>
            <a:r>
              <a:rPr lang="en-US" sz="1400" dirty="0" err="1"/>
              <a:t>cunoscute</a:t>
            </a:r>
            <a:r>
              <a:rPr lang="en-US" sz="1400" dirty="0"/>
              <a:t> de  </a:t>
            </a:r>
            <a:r>
              <a:rPr lang="en-US" sz="1400" dirty="0" err="1"/>
              <a:t>ambii</a:t>
            </a:r>
            <a:endParaRPr lang="en-US" sz="1400" dirty="0"/>
          </a:p>
        </p:txBody>
      </p:sp>
      <p:sp>
        <p:nvSpPr>
          <p:cNvPr id="7" name="TextBox 6">
            <a:extLst>
              <a:ext uri="{FF2B5EF4-FFF2-40B4-BE49-F238E27FC236}">
                <a16:creationId xmlns:a16="http://schemas.microsoft.com/office/drawing/2014/main" id="{1F89035C-655D-F4ED-225B-043D617DB4E7}"/>
              </a:ext>
            </a:extLst>
          </p:cNvPr>
          <p:cNvSpPr txBox="1"/>
          <p:nvPr/>
        </p:nvSpPr>
        <p:spPr>
          <a:xfrm>
            <a:off x="9495363" y="2904459"/>
            <a:ext cx="431528" cy="307777"/>
          </a:xfrm>
          <a:prstGeom prst="rect">
            <a:avLst/>
          </a:prstGeom>
          <a:noFill/>
        </p:spPr>
        <p:txBody>
          <a:bodyPr wrap="none" rtlCol="0">
            <a:spAutoFit/>
          </a:bodyPr>
          <a:lstStyle/>
          <a:p>
            <a:r>
              <a:rPr lang="en-US" sz="1400" dirty="0"/>
              <a:t>a    </a:t>
            </a:r>
          </a:p>
        </p:txBody>
      </p:sp>
      <p:sp>
        <p:nvSpPr>
          <p:cNvPr id="8" name="TextBox 7">
            <a:extLst>
              <a:ext uri="{FF2B5EF4-FFF2-40B4-BE49-F238E27FC236}">
                <a16:creationId xmlns:a16="http://schemas.microsoft.com/office/drawing/2014/main" id="{3B27A680-0F2F-99AE-1ACF-4A7B81D59AC3}"/>
              </a:ext>
            </a:extLst>
          </p:cNvPr>
          <p:cNvSpPr txBox="1"/>
          <p:nvPr/>
        </p:nvSpPr>
        <p:spPr>
          <a:xfrm>
            <a:off x="9413919" y="3828767"/>
            <a:ext cx="830548" cy="307777"/>
          </a:xfrm>
          <a:prstGeom prst="rect">
            <a:avLst/>
          </a:prstGeom>
          <a:noFill/>
        </p:spPr>
        <p:txBody>
          <a:bodyPr wrap="none" rtlCol="0">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g</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endParaRPr lang="en-US" sz="1400" dirty="0"/>
          </a:p>
        </p:txBody>
      </p:sp>
      <p:sp>
        <p:nvSpPr>
          <p:cNvPr id="9" name="TextBox 8">
            <a:extLst>
              <a:ext uri="{FF2B5EF4-FFF2-40B4-BE49-F238E27FC236}">
                <a16:creationId xmlns:a16="http://schemas.microsoft.com/office/drawing/2014/main" id="{EBD382DD-2C82-E2B7-2707-68144426B474}"/>
              </a:ext>
            </a:extLst>
          </p:cNvPr>
          <p:cNvSpPr txBox="1"/>
          <p:nvPr/>
        </p:nvSpPr>
        <p:spPr>
          <a:xfrm>
            <a:off x="10461001" y="3828766"/>
            <a:ext cx="838691" cy="307777"/>
          </a:xfrm>
          <a:prstGeom prst="rect">
            <a:avLst/>
          </a:prstGeom>
          <a:noFill/>
        </p:spPr>
        <p:txBody>
          <a:bodyPr wrap="none" rtlCol="0">
            <a:spAutoFit/>
          </a:bodyPr>
          <a:lstStyle/>
          <a:p>
            <a:r>
              <a:rPr lang="en-US" sz="1400" dirty="0" err="1">
                <a:effectLst/>
                <a:latin typeface="Calibri" panose="020F0502020204030204" pitchFamily="34" charset="0"/>
                <a:ea typeface="Calibri" panose="020F0502020204030204" pitchFamily="34" charset="0"/>
                <a:cs typeface="Times New Roman" panose="02020603050405020304" pitchFamily="18" charset="0"/>
              </a:rPr>
              <a:t>g</a:t>
            </a:r>
            <a:r>
              <a:rPr lang="en-US" sz="1400" baseline="30000" dirty="0" err="1">
                <a:effectLst/>
                <a:latin typeface="Calibri" panose="020F0502020204030204" pitchFamily="34" charset="0"/>
                <a:ea typeface="Calibri" panose="020F0502020204030204" pitchFamily="34" charset="0"/>
                <a:cs typeface="Times New Roman" panose="02020603050405020304" pitchFamily="18" charset="0"/>
              </a:rPr>
              <a:t>b</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endParaRPr lang="en-US" sz="1400" dirty="0"/>
          </a:p>
        </p:txBody>
      </p:sp>
      <p:sp>
        <p:nvSpPr>
          <p:cNvPr id="10" name="TextBox 9">
            <a:extLst>
              <a:ext uri="{FF2B5EF4-FFF2-40B4-BE49-F238E27FC236}">
                <a16:creationId xmlns:a16="http://schemas.microsoft.com/office/drawing/2014/main" id="{450F6DE1-C8BE-371A-E0A7-FEF64563047F}"/>
              </a:ext>
            </a:extLst>
          </p:cNvPr>
          <p:cNvSpPr txBox="1"/>
          <p:nvPr/>
        </p:nvSpPr>
        <p:spPr>
          <a:xfrm>
            <a:off x="10461001" y="5151706"/>
            <a:ext cx="830548" cy="307777"/>
          </a:xfrm>
          <a:prstGeom prst="rect">
            <a:avLst/>
          </a:prstGeom>
          <a:noFill/>
        </p:spPr>
        <p:txBody>
          <a:bodyPr wrap="none" rtlCol="0">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g</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endParaRPr lang="en-US" sz="1400" dirty="0"/>
          </a:p>
        </p:txBody>
      </p:sp>
      <p:sp>
        <p:nvSpPr>
          <p:cNvPr id="11" name="TextBox 10">
            <a:extLst>
              <a:ext uri="{FF2B5EF4-FFF2-40B4-BE49-F238E27FC236}">
                <a16:creationId xmlns:a16="http://schemas.microsoft.com/office/drawing/2014/main" id="{B0E2BAE2-3592-3BAF-3174-ED6C59CF3931}"/>
              </a:ext>
            </a:extLst>
          </p:cNvPr>
          <p:cNvSpPr txBox="1"/>
          <p:nvPr/>
        </p:nvSpPr>
        <p:spPr>
          <a:xfrm>
            <a:off x="9405776" y="5145966"/>
            <a:ext cx="838691" cy="307777"/>
          </a:xfrm>
          <a:prstGeom prst="rect">
            <a:avLst/>
          </a:prstGeom>
          <a:noFill/>
        </p:spPr>
        <p:txBody>
          <a:bodyPr wrap="none" rtlCol="0">
            <a:spAutoFit/>
          </a:bodyPr>
          <a:lstStyle/>
          <a:p>
            <a:r>
              <a:rPr lang="en-US" sz="1400" dirty="0" err="1">
                <a:effectLst/>
                <a:latin typeface="Calibri" panose="020F0502020204030204" pitchFamily="34" charset="0"/>
                <a:ea typeface="Calibri" panose="020F0502020204030204" pitchFamily="34" charset="0"/>
                <a:cs typeface="Times New Roman" panose="02020603050405020304" pitchFamily="18" charset="0"/>
              </a:rPr>
              <a:t>g</a:t>
            </a:r>
            <a:r>
              <a:rPr lang="en-US" sz="1400" baseline="30000" dirty="0" err="1">
                <a:effectLst/>
                <a:latin typeface="Calibri" panose="020F0502020204030204" pitchFamily="34" charset="0"/>
                <a:ea typeface="Calibri" panose="020F0502020204030204" pitchFamily="34" charset="0"/>
                <a:cs typeface="Times New Roman" panose="02020603050405020304" pitchFamily="18" charset="0"/>
              </a:rPr>
              <a:t>b</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endParaRPr lang="en-US" sz="1400" dirty="0"/>
          </a:p>
        </p:txBody>
      </p:sp>
      <p:sp>
        <p:nvSpPr>
          <p:cNvPr id="13" name="TextBox 12">
            <a:extLst>
              <a:ext uri="{FF2B5EF4-FFF2-40B4-BE49-F238E27FC236}">
                <a16:creationId xmlns:a16="http://schemas.microsoft.com/office/drawing/2014/main" id="{6ADCB6F2-DEAD-5F7C-080A-6BD370FAF97A}"/>
              </a:ext>
            </a:extLst>
          </p:cNvPr>
          <p:cNvSpPr txBox="1"/>
          <p:nvPr/>
        </p:nvSpPr>
        <p:spPr>
          <a:xfrm>
            <a:off x="9405775" y="6132479"/>
            <a:ext cx="1544910" cy="307777"/>
          </a:xfrm>
          <a:prstGeom prst="rect">
            <a:avLst/>
          </a:prstGeom>
          <a:noFill/>
        </p:spPr>
        <p:txBody>
          <a:bodyPr wrap="none" rtlCol="0">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g</a:t>
            </a:r>
            <a:r>
              <a:rPr lang="en-US" sz="1400" baseline="30000" dirty="0" err="1">
                <a:effectLst/>
                <a:latin typeface="Calibri" panose="020F0502020204030204" pitchFamily="34" charset="0"/>
                <a:ea typeface="Calibri" panose="020F0502020204030204" pitchFamily="34" charset="0"/>
                <a:cs typeface="Times New Roman" panose="02020603050405020304" pitchFamily="18" charset="0"/>
              </a:rPr>
              <a:t>b</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endParaRPr lang="en-US" sz="1400" dirty="0"/>
          </a:p>
        </p:txBody>
      </p:sp>
      <p:sp>
        <p:nvSpPr>
          <p:cNvPr id="14" name="TextBox 13">
            <a:extLst>
              <a:ext uri="{FF2B5EF4-FFF2-40B4-BE49-F238E27FC236}">
                <a16:creationId xmlns:a16="http://schemas.microsoft.com/office/drawing/2014/main" id="{E54DD8C6-6E3D-C040-ED78-E62FFA6457F2}"/>
              </a:ext>
            </a:extLst>
          </p:cNvPr>
          <p:cNvSpPr txBox="1"/>
          <p:nvPr/>
        </p:nvSpPr>
        <p:spPr>
          <a:xfrm>
            <a:off x="9822461" y="6498662"/>
            <a:ext cx="1544910" cy="307777"/>
          </a:xfrm>
          <a:prstGeom prst="rect">
            <a:avLst/>
          </a:prstGeom>
          <a:noFill/>
        </p:spPr>
        <p:txBody>
          <a:bodyPr wrap="none" rtlCol="0">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(g</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b</a:t>
            </a:r>
            <a:r>
              <a:rPr lang="en-US" sz="1400" dirty="0">
                <a:effectLst/>
                <a:latin typeface="Calibri" panose="020F0502020204030204" pitchFamily="34" charset="0"/>
                <a:ea typeface="Calibri" panose="020F0502020204030204" pitchFamily="34" charset="0"/>
                <a:cs typeface="Times New Roman" panose="02020603050405020304" pitchFamily="18" charset="0"/>
              </a:rPr>
              <a:t> mod p</a:t>
            </a:r>
            <a:endParaRPr lang="en-US" sz="1400" dirty="0"/>
          </a:p>
        </p:txBody>
      </p:sp>
      <p:sp>
        <p:nvSpPr>
          <p:cNvPr id="15" name="TextBox 14">
            <a:extLst>
              <a:ext uri="{FF2B5EF4-FFF2-40B4-BE49-F238E27FC236}">
                <a16:creationId xmlns:a16="http://schemas.microsoft.com/office/drawing/2014/main" id="{BE4CE155-F4BD-DC22-20D0-A14C6467EAA3}"/>
              </a:ext>
            </a:extLst>
          </p:cNvPr>
          <p:cNvSpPr txBox="1"/>
          <p:nvPr/>
        </p:nvSpPr>
        <p:spPr>
          <a:xfrm>
            <a:off x="9752088" y="3105856"/>
            <a:ext cx="1329595" cy="307777"/>
          </a:xfrm>
          <a:prstGeom prst="rect">
            <a:avLst/>
          </a:prstGeom>
          <a:solidFill>
            <a:schemeClr val="bg1">
              <a:lumMod val="95000"/>
            </a:schemeClr>
          </a:solidFill>
        </p:spPr>
        <p:txBody>
          <a:bodyPr wrap="none" rtlCol="0">
            <a:spAutoFit/>
          </a:bodyPr>
          <a:lstStyle/>
          <a:p>
            <a:r>
              <a:rPr lang="en-US" sz="1400" dirty="0" err="1"/>
              <a:t>numere</a:t>
            </a:r>
            <a:r>
              <a:rPr lang="en-US" sz="1400" dirty="0"/>
              <a:t> secrete</a:t>
            </a:r>
          </a:p>
        </p:txBody>
      </p:sp>
      <p:sp>
        <p:nvSpPr>
          <p:cNvPr id="16" name="TextBox 15">
            <a:extLst>
              <a:ext uri="{FF2B5EF4-FFF2-40B4-BE49-F238E27FC236}">
                <a16:creationId xmlns:a16="http://schemas.microsoft.com/office/drawing/2014/main" id="{5A5B6479-F190-F927-E0DA-626DCF1FF11A}"/>
              </a:ext>
            </a:extLst>
          </p:cNvPr>
          <p:cNvSpPr txBox="1"/>
          <p:nvPr/>
        </p:nvSpPr>
        <p:spPr>
          <a:xfrm>
            <a:off x="10967903" y="2904459"/>
            <a:ext cx="399468" cy="307777"/>
          </a:xfrm>
          <a:prstGeom prst="rect">
            <a:avLst/>
          </a:prstGeom>
          <a:noFill/>
        </p:spPr>
        <p:txBody>
          <a:bodyPr wrap="none" rtlCol="0">
            <a:spAutoFit/>
          </a:bodyPr>
          <a:lstStyle/>
          <a:p>
            <a:r>
              <a:rPr lang="en-US" sz="1400" dirty="0"/>
              <a:t>b   </a:t>
            </a:r>
          </a:p>
        </p:txBody>
      </p:sp>
      <p:sp>
        <p:nvSpPr>
          <p:cNvPr id="28" name="TextBox 27">
            <a:extLst>
              <a:ext uri="{FF2B5EF4-FFF2-40B4-BE49-F238E27FC236}">
                <a16:creationId xmlns:a16="http://schemas.microsoft.com/office/drawing/2014/main" id="{A352360D-F0F8-7C1F-298F-0058EB673CC9}"/>
              </a:ext>
            </a:extLst>
          </p:cNvPr>
          <p:cNvSpPr txBox="1"/>
          <p:nvPr/>
        </p:nvSpPr>
        <p:spPr>
          <a:xfrm>
            <a:off x="9495363" y="5517348"/>
            <a:ext cx="431528" cy="307777"/>
          </a:xfrm>
          <a:prstGeom prst="rect">
            <a:avLst/>
          </a:prstGeom>
          <a:noFill/>
        </p:spPr>
        <p:txBody>
          <a:bodyPr wrap="none" rtlCol="0">
            <a:spAutoFit/>
          </a:bodyPr>
          <a:lstStyle/>
          <a:p>
            <a:r>
              <a:rPr lang="en-US" sz="1400" dirty="0"/>
              <a:t>a    </a:t>
            </a:r>
          </a:p>
        </p:txBody>
      </p:sp>
      <p:sp>
        <p:nvSpPr>
          <p:cNvPr id="29" name="TextBox 28">
            <a:extLst>
              <a:ext uri="{FF2B5EF4-FFF2-40B4-BE49-F238E27FC236}">
                <a16:creationId xmlns:a16="http://schemas.microsoft.com/office/drawing/2014/main" id="{530E903D-C931-6D05-7679-E471B8FA5066}"/>
              </a:ext>
            </a:extLst>
          </p:cNvPr>
          <p:cNvSpPr txBox="1"/>
          <p:nvPr/>
        </p:nvSpPr>
        <p:spPr>
          <a:xfrm>
            <a:off x="9752088" y="5718745"/>
            <a:ext cx="1329595" cy="307777"/>
          </a:xfrm>
          <a:prstGeom prst="rect">
            <a:avLst/>
          </a:prstGeom>
          <a:solidFill>
            <a:schemeClr val="bg1">
              <a:lumMod val="95000"/>
            </a:schemeClr>
          </a:solidFill>
        </p:spPr>
        <p:txBody>
          <a:bodyPr wrap="none" rtlCol="0">
            <a:spAutoFit/>
          </a:bodyPr>
          <a:lstStyle/>
          <a:p>
            <a:r>
              <a:rPr lang="en-US" sz="1400" dirty="0" err="1"/>
              <a:t>numere</a:t>
            </a:r>
            <a:r>
              <a:rPr lang="en-US" sz="1400" dirty="0"/>
              <a:t> secrete</a:t>
            </a:r>
          </a:p>
        </p:txBody>
      </p:sp>
      <p:sp>
        <p:nvSpPr>
          <p:cNvPr id="30" name="TextBox 29">
            <a:extLst>
              <a:ext uri="{FF2B5EF4-FFF2-40B4-BE49-F238E27FC236}">
                <a16:creationId xmlns:a16="http://schemas.microsoft.com/office/drawing/2014/main" id="{02B762F7-F6FB-4C9E-2952-4DACC4D94704}"/>
              </a:ext>
            </a:extLst>
          </p:cNvPr>
          <p:cNvSpPr txBox="1"/>
          <p:nvPr/>
        </p:nvSpPr>
        <p:spPr>
          <a:xfrm>
            <a:off x="10967903" y="5517348"/>
            <a:ext cx="399468" cy="307777"/>
          </a:xfrm>
          <a:prstGeom prst="rect">
            <a:avLst/>
          </a:prstGeom>
          <a:noFill/>
        </p:spPr>
        <p:txBody>
          <a:bodyPr wrap="none" rtlCol="0">
            <a:spAutoFit/>
          </a:bodyPr>
          <a:lstStyle/>
          <a:p>
            <a:r>
              <a:rPr lang="en-US" sz="1400" dirty="0"/>
              <a:t>b   </a:t>
            </a:r>
          </a:p>
        </p:txBody>
      </p:sp>
      <p:sp>
        <p:nvSpPr>
          <p:cNvPr id="31" name="TextBox 30">
            <a:extLst>
              <a:ext uri="{FF2B5EF4-FFF2-40B4-BE49-F238E27FC236}">
                <a16:creationId xmlns:a16="http://schemas.microsoft.com/office/drawing/2014/main" id="{18958B24-58CC-D136-EBE8-F7324602D546}"/>
              </a:ext>
            </a:extLst>
          </p:cNvPr>
          <p:cNvSpPr txBox="1"/>
          <p:nvPr/>
        </p:nvSpPr>
        <p:spPr>
          <a:xfrm>
            <a:off x="1380419" y="1418354"/>
            <a:ext cx="7160615" cy="369332"/>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dirty="0"/>
              <a:t>Se </a:t>
            </a:r>
            <a:r>
              <a:rPr lang="en-US" dirty="0" err="1"/>
              <a:t>criptează</a:t>
            </a:r>
            <a:r>
              <a:rPr lang="en-US" dirty="0"/>
              <a:t> cu </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t>
            </a:r>
            <a:r>
              <a:rPr lang="en-US" sz="1800" baseline="30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 </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t>
            </a:r>
            <a:r>
              <a:rPr lang="en-US" dirty="0">
                <a:solidFill>
                  <a:schemeClr val="tx1"/>
                </a:solidFill>
              </a:rPr>
              <a:t>. Se </a:t>
            </a:r>
            <a:r>
              <a:rPr lang="en-US" dirty="0" err="1">
                <a:solidFill>
                  <a:schemeClr val="tx1"/>
                </a:solidFill>
              </a:rPr>
              <a:t>decriptează</a:t>
            </a:r>
            <a:r>
              <a:rPr lang="en-US" dirty="0">
                <a:solidFill>
                  <a:schemeClr val="tx1"/>
                </a:solidFill>
              </a:rPr>
              <a:t> cu (a, </a:t>
            </a:r>
            <a:r>
              <a:rPr lang="en-US" sz="18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t>
            </a:r>
            <a:r>
              <a:rPr lang="en-US" sz="1800" baseline="300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 </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t>
            </a:r>
            <a:r>
              <a:rPr lang="en-US" dirty="0">
                <a:solidFill>
                  <a:schemeClr val="tx1"/>
                </a:solidFill>
              </a:rPr>
              <a:t>) </a:t>
            </a:r>
            <a:r>
              <a:rPr lang="en-US" dirty="0" err="1">
                <a:solidFill>
                  <a:schemeClr val="tx1"/>
                </a:solidFill>
              </a:rPr>
              <a:t>și</a:t>
            </a:r>
            <a:r>
              <a:rPr lang="en-US" dirty="0">
                <a:solidFill>
                  <a:schemeClr val="tx1"/>
                </a:solidFill>
              </a:rPr>
              <a:t> (b, </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t>
            </a:r>
            <a:r>
              <a:rPr lang="en-US" sz="1800" baseline="30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 </a:t>
            </a:r>
            <a:r>
              <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t>
            </a:r>
            <a:r>
              <a:rPr lang="en-US" dirty="0">
                <a:solidFill>
                  <a:schemeClr val="tx1"/>
                </a:solidFill>
              </a:rPr>
              <a:t>).</a:t>
            </a:r>
          </a:p>
        </p:txBody>
      </p:sp>
    </p:spTree>
    <p:extLst>
      <p:ext uri="{BB962C8B-B14F-4D97-AF65-F5344CB8AC3E}">
        <p14:creationId xmlns:p14="http://schemas.microsoft.com/office/powerpoint/2010/main" val="331397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Effect transition="in" filter="fade">
                                      <p:cBhvr>
                                        <p:cTn id="57" dur="500"/>
                                        <p:tgtEl>
                                          <p:spTgt spid="3"/>
                                        </p:tgtEl>
                                      </p:cBhvr>
                                    </p:animEffect>
                                  </p:childTnLst>
                                </p:cTn>
                              </p:par>
                            </p:childTnLst>
                          </p:cTn>
                        </p:par>
                        <p:par>
                          <p:cTn id="58" fill="hold">
                            <p:stCondLst>
                              <p:cond delay="500"/>
                            </p:stCondLst>
                            <p:childTnLst>
                              <p:par>
                                <p:cTn id="59" presetID="47"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9" grpId="0"/>
      <p:bldP spid="10" grpId="0"/>
      <p:bldP spid="11" grpId="0"/>
      <p:bldP spid="13" grpId="0"/>
      <p:bldP spid="14" grpId="0"/>
      <p:bldP spid="15" grpId="0" animBg="1"/>
      <p:bldP spid="16" grpId="0"/>
      <p:bldP spid="28" grpId="0"/>
      <p:bldP spid="29" grpId="0" animBg="1"/>
      <p:bldP spid="30" grpId="0"/>
      <p:bldP spid="3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Autentificarea</a:t>
            </a:r>
            <a:r>
              <a:rPr lang="en-US" altLang="en-US" dirty="0"/>
              <a:t> </a:t>
            </a:r>
            <a:r>
              <a:rPr lang="en-US" altLang="en-US" dirty="0" err="1"/>
              <a:t>clientului</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pPr marL="0" indent="0">
              <a:buNone/>
            </a:pPr>
            <a:r>
              <a:rPr lang="ro-RO" sz="2400" dirty="0"/>
              <a:t>Autentificarea clientului se poate face prin parolă sau prin criptografie asimetrică. În cazul criptografiei asimetrice, cheia secretă trebuie memorată pe discul mașinii client (o cheie pentru criptografie asimetrică nu poate fi memorată rezonabil de om). Stocarea cheii secrete pe disc fiind un risc de securitate, SSH oferă posibilitatea stocării cheii secrete criptate folosind ca și cheie o frază (memorabilă de om). Pentru ca clientul SSH să nu cear</a:t>
            </a:r>
            <a:r>
              <a:rPr lang="en-US" sz="2400" dirty="0"/>
              <a:t>ă</a:t>
            </a:r>
            <a:r>
              <a:rPr lang="ro-RO" sz="2400" dirty="0"/>
              <a:t> fraza-cheie pentru decriptarea cheii secrete, SSH oferă următorul mecanism:</a:t>
            </a:r>
          </a:p>
          <a:p>
            <a:r>
              <a:rPr lang="ro-RO" sz="2200" dirty="0"/>
              <a:t>Se lansează o aplicație numită </a:t>
            </a:r>
            <a:r>
              <a:rPr lang="ro-RO" sz="2200" i="1" dirty="0"/>
              <a:t>agent de autentificare</a:t>
            </a:r>
            <a:r>
              <a:rPr lang="ro-RO" sz="2200" dirty="0"/>
              <a:t>. Aceasta citește cheia secretă criptată, cere fraza-cheie de decriptare și decriptează cheia secretă, pe care o ține în memoria RAM;</a:t>
            </a:r>
          </a:p>
          <a:p>
            <a:r>
              <a:rPr lang="ro-RO" sz="2200" dirty="0"/>
              <a:t>La lansarea unui client SSH, acesta încearcă să contacteze agentul de autentificare – dacă agentul rulează în acel moment. Comunicația se face local prin primitive sigure oferite de sistemul de operare al mașinii client – de exemplu, prin </a:t>
            </a:r>
            <a:r>
              <a:rPr lang="en-US" sz="2200" dirty="0" err="1"/>
              <a:t>cozi</a:t>
            </a:r>
            <a:r>
              <a:rPr lang="en-US" sz="2200" dirty="0"/>
              <a:t> de </a:t>
            </a:r>
            <a:r>
              <a:rPr lang="en-US" sz="2200" dirty="0" err="1"/>
              <a:t>mesaje</a:t>
            </a:r>
            <a:r>
              <a:rPr lang="en-US" sz="2200" dirty="0"/>
              <a:t> </a:t>
            </a:r>
            <a:r>
              <a:rPr lang="ro-RO" sz="2200" dirty="0"/>
              <a:t>FIFO UNIX. Clientul SSH trimite agentului cheia de sesiune, iar agentul îi returnează semnătura;</a:t>
            </a:r>
          </a:p>
          <a:p>
            <a:r>
              <a:rPr lang="ro-RO" sz="2200" dirty="0"/>
              <a:t>Opțional, la deschiderea unei sesiuni SSH, se poate forward-a conexiunea către agentul de autentificare.</a:t>
            </a:r>
          </a:p>
        </p:txBody>
      </p:sp>
    </p:spTree>
    <p:extLst>
      <p:ext uri="{BB962C8B-B14F-4D97-AF65-F5344CB8AC3E}">
        <p14:creationId xmlns:p14="http://schemas.microsoft.com/office/powerpoint/2010/main" val="33137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Transmiterea</a:t>
            </a:r>
            <a:r>
              <a:rPr lang="en-US" altLang="en-US" dirty="0"/>
              <a:t> </a:t>
            </a:r>
            <a:r>
              <a:rPr lang="en-US" altLang="en-US" dirty="0" err="1"/>
              <a:t>datelor</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pPr marL="0" indent="0">
              <a:buNone/>
            </a:pPr>
            <a:r>
              <a:rPr lang="ro-RO" sz="3000" dirty="0"/>
              <a:t>După stabilirea conexiunii, toate datele care circulă pe conexiune sunt împărțite în pachete, transmise în modul următor:</a:t>
            </a:r>
          </a:p>
          <a:p>
            <a:pPr marL="514350" indent="-514350">
              <a:buFont typeface="+mj-lt"/>
              <a:buAutoNum type="arabicPeriod"/>
            </a:pPr>
            <a:r>
              <a:rPr lang="ro-RO" sz="2600" dirty="0"/>
              <a:t>Mai întâi, se construiește o sumă de control, prin aplicarea unei funcții de dispersie criptografică asupra rezultatului juxtapunetrii pachetului de date cu numărul său de ordine și cu cheia de sesiune;</a:t>
            </a:r>
          </a:p>
          <a:p>
            <a:pPr marL="514350" indent="-514350">
              <a:buFont typeface="+mj-lt"/>
              <a:buAutoNum type="arabicPeriod"/>
            </a:pPr>
            <a:r>
              <a:rPr lang="ro-RO" sz="2600" dirty="0"/>
              <a:t>Se formează un pachet din lungimea datelor, datele propriu-zise, suma de control calculată la pasul anterior, și o completare cu biți aleatori până la un multiplu al lungimii blocului acceptat de algoritmul de criptare;</a:t>
            </a:r>
          </a:p>
          <a:p>
            <a:pPr marL="514350" indent="-514350">
              <a:buFont typeface="+mj-lt"/>
              <a:buAutoNum type="arabicPeriod"/>
            </a:pPr>
            <a:r>
              <a:rPr lang="ro-RO" sz="2600" dirty="0"/>
              <a:t>Pachetul format anterior se criptează cu cheia de sesiune, folosind un algoritm simetric pe bloc în modul CBC (Cipher Block Chaining).</a:t>
            </a:r>
          </a:p>
        </p:txBody>
      </p:sp>
    </p:spTree>
    <p:extLst>
      <p:ext uri="{BB962C8B-B14F-4D97-AF65-F5344CB8AC3E}">
        <p14:creationId xmlns:p14="http://schemas.microsoft.com/office/powerpoint/2010/main" val="398564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Serviciile</a:t>
            </a:r>
            <a:r>
              <a:rPr lang="en-US" altLang="en-US" dirty="0"/>
              <a:t> SSH</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pPr marL="0" indent="0">
              <a:buNone/>
            </a:pPr>
            <a:r>
              <a:rPr lang="ro-RO" sz="2800" dirty="0"/>
              <a:t>SSH nu permite numai sesiuni de lucru prin rețea, ci și alte aplicații. Astfel, o dată deschis un canal securizat, pachetele vehiculate pot fi destinate mai multor aplicații, lista celor mai importante incluzând:</a:t>
            </a:r>
          </a:p>
          <a:p>
            <a:r>
              <a:rPr lang="ro-RO" sz="2600" dirty="0"/>
              <a:t>Sesiune de lucru (în mod text);</a:t>
            </a:r>
          </a:p>
          <a:p>
            <a:r>
              <a:rPr lang="ro-RO" sz="2600" dirty="0"/>
              <a:t>Transfer de fisiere (cunoscut și ca </a:t>
            </a:r>
            <a:r>
              <a:rPr lang="ro-RO" sz="2600" i="1" dirty="0"/>
              <a:t>sftp</a:t>
            </a:r>
            <a:r>
              <a:rPr lang="ro-RO" sz="2600" dirty="0"/>
              <a:t> sau </a:t>
            </a:r>
            <a:r>
              <a:rPr lang="ro-RO" sz="2600" i="1" dirty="0"/>
              <a:t>scp</a:t>
            </a:r>
            <a:r>
              <a:rPr lang="ro-RO" sz="2600" dirty="0"/>
              <a:t>);</a:t>
            </a:r>
          </a:p>
          <a:p>
            <a:r>
              <a:rPr lang="ro-RO" sz="2600" dirty="0"/>
              <a:t>Forward-area unor porturi TCP;</a:t>
            </a:r>
          </a:p>
          <a:p>
            <a:r>
              <a:rPr lang="ro-RO" sz="2600" dirty="0"/>
              <a:t>Forward-area unui server X (clientul SSH actionează ca server X pe mașina locală, dar cererile de la clienții X le forward-eaza serverului X de pe mașina server SSH);</a:t>
            </a:r>
          </a:p>
          <a:p>
            <a:r>
              <a:rPr lang="ro-RO" sz="2600" dirty="0"/>
              <a:t>Forward-area unui agent de autentificare.</a:t>
            </a:r>
          </a:p>
        </p:txBody>
      </p:sp>
      <p:pic>
        <p:nvPicPr>
          <p:cNvPr id="3" name="Screenshot 2020-11-06 at 20.54.17.png" descr="Screenshot 2020-11-06 at 20.54.17.png">
            <a:extLst>
              <a:ext uri="{FF2B5EF4-FFF2-40B4-BE49-F238E27FC236}">
                <a16:creationId xmlns:a16="http://schemas.microsoft.com/office/drawing/2014/main" id="{E09EDBFB-2771-CCEB-47C6-5505B9AC0204}"/>
              </a:ext>
            </a:extLst>
          </p:cNvPr>
          <p:cNvPicPr>
            <a:picLocks noChangeAspect="1"/>
          </p:cNvPicPr>
          <p:nvPr/>
        </p:nvPicPr>
        <p:blipFill>
          <a:blip r:embed="rId3"/>
          <a:stretch>
            <a:fillRect/>
          </a:stretch>
        </p:blipFill>
        <p:spPr>
          <a:xfrm>
            <a:off x="1630660" y="5681286"/>
            <a:ext cx="8930680" cy="1015900"/>
          </a:xfrm>
          <a:prstGeom prst="rect">
            <a:avLst/>
          </a:prstGeom>
          <a:ln w="12700">
            <a:miter lim="400000"/>
          </a:ln>
        </p:spPr>
      </p:pic>
    </p:spTree>
    <p:extLst>
      <p:ext uri="{BB962C8B-B14F-4D97-AF65-F5344CB8AC3E}">
        <p14:creationId xmlns:p14="http://schemas.microsoft.com/office/powerpoint/2010/main" val="348857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Sesiunea</a:t>
            </a:r>
            <a:r>
              <a:rPr lang="en-US" altLang="en-US" dirty="0"/>
              <a:t> de transfer de </a:t>
            </a:r>
            <a:r>
              <a:rPr lang="en-US" altLang="en-US" dirty="0" err="1"/>
              <a:t>fișiere</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186158" y="1747320"/>
            <a:ext cx="11819684" cy="5094722"/>
          </a:xfrm>
        </p:spPr>
        <p:txBody>
          <a:bodyPr>
            <a:noAutofit/>
          </a:bodyPr>
          <a:lstStyle/>
          <a:p>
            <a:r>
              <a:rPr lang="en-US" altLang="en-US" sz="2200" dirty="0" err="1"/>
              <a:t>Deschiderea</a:t>
            </a:r>
            <a:r>
              <a:rPr lang="en-US" altLang="en-US" sz="2200" dirty="0"/>
              <a:t> </a:t>
            </a:r>
            <a:r>
              <a:rPr lang="en-US" altLang="en-US" sz="2200" dirty="0" err="1"/>
              <a:t>conexiunii</a:t>
            </a:r>
            <a:r>
              <a:rPr lang="en-US" altLang="en-US" sz="2200" dirty="0"/>
              <a:t> de control:</a:t>
            </a:r>
          </a:p>
          <a:p>
            <a:pPr lvl="1"/>
            <a:r>
              <a:rPr lang="en-US" altLang="en-US" sz="2000" dirty="0" err="1"/>
              <a:t>Clientul</a:t>
            </a:r>
            <a:r>
              <a:rPr lang="en-US" altLang="en-US" sz="2000" dirty="0"/>
              <a:t> </a:t>
            </a:r>
            <a:r>
              <a:rPr lang="en-US" altLang="en-US" sz="2000" dirty="0" err="1"/>
              <a:t>deschide</a:t>
            </a:r>
            <a:r>
              <a:rPr lang="en-US" altLang="en-US" sz="2000" dirty="0"/>
              <a:t> o </a:t>
            </a:r>
            <a:r>
              <a:rPr lang="en-US" altLang="en-US" sz="2000" dirty="0" err="1"/>
              <a:t>conexiune</a:t>
            </a:r>
            <a:r>
              <a:rPr lang="en-US" altLang="en-US" sz="2000" dirty="0"/>
              <a:t> de control la server (TCP). </a:t>
            </a:r>
            <a:r>
              <a:rPr lang="en-US" altLang="en-US" sz="2000" dirty="0" err="1"/>
              <a:t>Această</a:t>
            </a:r>
            <a:r>
              <a:rPr lang="en-US" altLang="en-US" sz="2000" dirty="0"/>
              <a:t> </a:t>
            </a:r>
            <a:r>
              <a:rPr lang="en-US" altLang="en-US" sz="2000" dirty="0" err="1"/>
              <a:t>conexiune</a:t>
            </a:r>
            <a:r>
              <a:rPr lang="en-US" altLang="en-US" sz="2000" dirty="0"/>
              <a:t> de control (</a:t>
            </a:r>
            <a:r>
              <a:rPr lang="en-US" altLang="en-US" sz="2000" dirty="0" err="1"/>
              <a:t>portul</a:t>
            </a:r>
            <a:r>
              <a:rPr lang="en-US" altLang="en-US" sz="2000" dirty="0"/>
              <a:t> server 21, </a:t>
            </a:r>
            <a:r>
              <a:rPr lang="en-US" altLang="en-US" sz="2000" dirty="0" err="1"/>
              <a:t>clientul</a:t>
            </a:r>
            <a:r>
              <a:rPr lang="en-US" altLang="en-US" sz="2000" dirty="0"/>
              <a:t> </a:t>
            </a:r>
            <a:r>
              <a:rPr lang="en-US" altLang="en-US" sz="2000" dirty="0" err="1"/>
              <a:t>utilizează</a:t>
            </a:r>
            <a:r>
              <a:rPr lang="en-US" altLang="en-US" sz="2000" dirty="0"/>
              <a:t> un port </a:t>
            </a:r>
            <a:r>
              <a:rPr lang="en-US" altLang="en-US" sz="2000" dirty="0" err="1"/>
              <a:t>efemer</a:t>
            </a:r>
            <a:r>
              <a:rPr lang="en-US" altLang="en-US" sz="2000" dirty="0"/>
              <a:t>) </a:t>
            </a:r>
            <a:r>
              <a:rPr lang="en-US" altLang="en-US" sz="2000" dirty="0" err="1"/>
              <a:t>este</a:t>
            </a:r>
            <a:r>
              <a:rPr lang="en-US" altLang="en-US" sz="2000" dirty="0"/>
              <a:t> </a:t>
            </a:r>
            <a:r>
              <a:rPr lang="en-US" altLang="en-US" sz="2000" dirty="0" err="1"/>
              <a:t>utilizată</a:t>
            </a:r>
            <a:r>
              <a:rPr lang="en-US" altLang="en-US" sz="2000" dirty="0"/>
              <a:t> pentru </a:t>
            </a:r>
            <a:r>
              <a:rPr lang="en-US" altLang="en-US" sz="2000" dirty="0" err="1"/>
              <a:t>comenzile</a:t>
            </a:r>
            <a:r>
              <a:rPr lang="en-US" altLang="en-US" sz="2000" dirty="0"/>
              <a:t> FTP (C → S) </a:t>
            </a:r>
            <a:r>
              <a:rPr lang="en-US" altLang="en-US" sz="2000" dirty="0" err="1"/>
              <a:t>și</a:t>
            </a:r>
            <a:r>
              <a:rPr lang="en-US" altLang="en-US" sz="2000" dirty="0"/>
              <a:t> </a:t>
            </a:r>
            <a:r>
              <a:rPr lang="en-US" altLang="en-US" sz="2000" dirty="0" err="1"/>
              <a:t>răspunsurile</a:t>
            </a:r>
            <a:r>
              <a:rPr lang="en-US" altLang="en-US" sz="2000" dirty="0"/>
              <a:t> FTP (S → C).</a:t>
            </a:r>
          </a:p>
          <a:p>
            <a:r>
              <a:rPr lang="en-US" altLang="en-US" sz="2200" dirty="0" err="1"/>
              <a:t>Comandă</a:t>
            </a:r>
            <a:r>
              <a:rPr lang="en-US" altLang="en-US" sz="2200" dirty="0"/>
              <a:t> de transfer de </a:t>
            </a:r>
            <a:r>
              <a:rPr lang="en-US" altLang="en-US" sz="2200" dirty="0" err="1"/>
              <a:t>fișiere</a:t>
            </a:r>
            <a:r>
              <a:rPr lang="en-US" altLang="en-US" sz="2200" dirty="0"/>
              <a:t>:</a:t>
            </a:r>
            <a:endParaRPr lang="en-US" altLang="en-US" sz="2200" i="1" dirty="0"/>
          </a:p>
          <a:p>
            <a:pPr lvl="1"/>
            <a:r>
              <a:rPr lang="en-US" altLang="en-US" sz="2000" dirty="0" err="1"/>
              <a:t>Clientul</a:t>
            </a:r>
            <a:r>
              <a:rPr lang="en-US" altLang="en-US" sz="2000" dirty="0"/>
              <a:t> </a:t>
            </a:r>
            <a:r>
              <a:rPr lang="en-US" altLang="en-US" sz="2000" dirty="0" err="1"/>
              <a:t>inițiază</a:t>
            </a:r>
            <a:r>
              <a:rPr lang="en-US" altLang="en-US" sz="2000" dirty="0"/>
              <a:t> un transfer de </a:t>
            </a:r>
            <a:r>
              <a:rPr lang="en-US" altLang="en-US" sz="2000" dirty="0" err="1"/>
              <a:t>fișiere</a:t>
            </a:r>
            <a:r>
              <a:rPr lang="en-US" altLang="en-US" sz="2000" dirty="0"/>
              <a:t> (C → S: STOR, S → C: RETR).</a:t>
            </a:r>
          </a:p>
          <a:p>
            <a:r>
              <a:rPr lang="en-US" altLang="en-US" sz="2200" dirty="0" err="1"/>
              <a:t>Conexiune</a:t>
            </a:r>
            <a:r>
              <a:rPr lang="en-US" altLang="en-US" sz="2200" dirty="0"/>
              <a:t> de date pentru transfer:</a:t>
            </a:r>
          </a:p>
          <a:p>
            <a:pPr lvl="1"/>
            <a:r>
              <a:rPr lang="en-US" altLang="en-US" sz="2000" dirty="0"/>
              <a:t>Pentru </a:t>
            </a:r>
            <a:r>
              <a:rPr lang="en-US" altLang="en-US" sz="2000" dirty="0" err="1"/>
              <a:t>transferul</a:t>
            </a:r>
            <a:r>
              <a:rPr lang="en-US" altLang="en-US" sz="2000" dirty="0"/>
              <a:t> </a:t>
            </a:r>
            <a:r>
              <a:rPr lang="en-US" altLang="en-US" sz="2000" dirty="0" err="1"/>
              <a:t>fișierului</a:t>
            </a:r>
            <a:r>
              <a:rPr lang="en-US" altLang="en-US" sz="2000" dirty="0"/>
              <a:t> </a:t>
            </a:r>
            <a:r>
              <a:rPr lang="en-US" altLang="en-US" sz="2000" dirty="0" err="1"/>
              <a:t>este</a:t>
            </a:r>
            <a:r>
              <a:rPr lang="en-US" altLang="en-US" sz="2000" dirty="0"/>
              <a:t> </a:t>
            </a:r>
            <a:r>
              <a:rPr lang="en-US" altLang="en-US" sz="2000" dirty="0" err="1"/>
              <a:t>creată</a:t>
            </a:r>
            <a:r>
              <a:rPr lang="en-US" altLang="en-US" sz="2000" dirty="0"/>
              <a:t> o </a:t>
            </a:r>
            <a:r>
              <a:rPr lang="en-US" altLang="en-US" sz="2000" dirty="0" err="1"/>
              <a:t>nouă</a:t>
            </a:r>
            <a:r>
              <a:rPr lang="en-US" altLang="en-US" sz="2000" dirty="0"/>
              <a:t> </a:t>
            </a:r>
            <a:r>
              <a:rPr lang="en-US" altLang="en-US" sz="2000" dirty="0" err="1"/>
              <a:t>conexiune</a:t>
            </a:r>
            <a:r>
              <a:rPr lang="en-US" altLang="en-US" sz="2000" dirty="0"/>
              <a:t> de date (TCP, de </a:t>
            </a:r>
            <a:r>
              <a:rPr lang="en-US" altLang="en-US" sz="2000" dirty="0" err="1"/>
              <a:t>obicei</a:t>
            </a:r>
            <a:r>
              <a:rPr lang="en-US" altLang="en-US" sz="2000" dirty="0"/>
              <a:t> </a:t>
            </a:r>
            <a:r>
              <a:rPr lang="en-US" altLang="en-US" sz="2000" dirty="0" err="1"/>
              <a:t>portul</a:t>
            </a:r>
            <a:r>
              <a:rPr lang="en-US" altLang="en-US" sz="2000" dirty="0"/>
              <a:t> </a:t>
            </a:r>
            <a:r>
              <a:rPr lang="en-US" altLang="en-US" sz="2000" dirty="0" err="1"/>
              <a:t>serverului</a:t>
            </a:r>
            <a:r>
              <a:rPr lang="en-US" altLang="en-US" sz="2000" dirty="0"/>
              <a:t> 20, </a:t>
            </a:r>
            <a:r>
              <a:rPr lang="en-US" altLang="en-US" sz="2000" dirty="0" err="1"/>
              <a:t>clientul</a:t>
            </a:r>
            <a:r>
              <a:rPr lang="en-US" altLang="en-US" sz="2000" dirty="0"/>
              <a:t> </a:t>
            </a:r>
            <a:r>
              <a:rPr lang="en-US" altLang="en-US" sz="2000" dirty="0" err="1"/>
              <a:t>utilizează</a:t>
            </a:r>
            <a:r>
              <a:rPr lang="en-US" altLang="en-US" sz="2000" dirty="0"/>
              <a:t> un port </a:t>
            </a:r>
            <a:r>
              <a:rPr lang="en-US" altLang="en-US" sz="2000" dirty="0" err="1"/>
              <a:t>efemer</a:t>
            </a:r>
            <a:r>
              <a:rPr lang="en-US" altLang="en-US" sz="2000" dirty="0"/>
              <a:t>). </a:t>
            </a:r>
            <a:r>
              <a:rPr lang="en-US" altLang="en-US" sz="2000" dirty="0" err="1"/>
              <a:t>În</a:t>
            </a:r>
            <a:r>
              <a:rPr lang="en-US" altLang="en-US" sz="2000" dirty="0"/>
              <a:t> </a:t>
            </a:r>
            <a:r>
              <a:rPr lang="en-US" altLang="en-US" sz="2000" dirty="0" err="1"/>
              <a:t>modul</a:t>
            </a:r>
            <a:r>
              <a:rPr lang="en-US" altLang="en-US" sz="2000" dirty="0"/>
              <a:t> </a:t>
            </a:r>
            <a:r>
              <a:rPr lang="en-US" altLang="en-US" sz="2000" dirty="0" err="1"/>
              <a:t>activ</a:t>
            </a:r>
            <a:r>
              <a:rPr lang="en-US" altLang="en-US" sz="2000" dirty="0"/>
              <a:t>, </a:t>
            </a:r>
            <a:r>
              <a:rPr lang="en-US" altLang="en-US" sz="2000" dirty="0" err="1"/>
              <a:t>această</a:t>
            </a:r>
            <a:r>
              <a:rPr lang="en-US" altLang="en-US" sz="2000" dirty="0"/>
              <a:t> </a:t>
            </a:r>
            <a:r>
              <a:rPr lang="en-US" altLang="en-US" sz="2000" dirty="0" err="1"/>
              <a:t>conexiune</a:t>
            </a:r>
            <a:r>
              <a:rPr lang="en-US" altLang="en-US" sz="2000" dirty="0"/>
              <a:t> </a:t>
            </a:r>
            <a:r>
              <a:rPr lang="en-US" altLang="en-US" sz="2000" dirty="0" err="1"/>
              <a:t>este</a:t>
            </a:r>
            <a:r>
              <a:rPr lang="en-US" altLang="en-US" sz="2000" dirty="0"/>
              <a:t> </a:t>
            </a:r>
            <a:r>
              <a:rPr lang="en-US" altLang="en-US" sz="2000" dirty="0" err="1"/>
              <a:t>deschisă</a:t>
            </a:r>
            <a:r>
              <a:rPr lang="en-US" altLang="en-US" sz="2000" dirty="0"/>
              <a:t> de server (pentru </a:t>
            </a:r>
            <a:r>
              <a:rPr lang="en-US" altLang="en-US" sz="2000" dirty="0" err="1"/>
              <a:t>operațiile</a:t>
            </a:r>
            <a:r>
              <a:rPr lang="en-US" altLang="en-US" sz="2000" dirty="0"/>
              <a:t> RETR </a:t>
            </a:r>
            <a:r>
              <a:rPr lang="en-US" altLang="en-US" sz="2000" dirty="0" err="1"/>
              <a:t>și</a:t>
            </a:r>
            <a:r>
              <a:rPr lang="en-US" altLang="en-US" sz="2000" dirty="0"/>
              <a:t> STOR).</a:t>
            </a:r>
          </a:p>
          <a:p>
            <a:r>
              <a:rPr lang="en-US" altLang="en-US" sz="2200" dirty="0" err="1"/>
              <a:t>Sfârșitul</a:t>
            </a:r>
            <a:r>
              <a:rPr lang="en-US" altLang="en-US" sz="2200" dirty="0"/>
              <a:t> </a:t>
            </a:r>
            <a:r>
              <a:rPr lang="en-US" altLang="en-US" sz="2200" dirty="0" err="1"/>
              <a:t>transferului</a:t>
            </a:r>
            <a:r>
              <a:rPr lang="en-US" altLang="en-US" sz="2200" dirty="0"/>
              <a:t> de </a:t>
            </a:r>
            <a:r>
              <a:rPr lang="en-US" altLang="en-US" sz="2200" dirty="0" err="1"/>
              <a:t>fișiere</a:t>
            </a:r>
            <a:r>
              <a:rPr lang="en-US" altLang="en-US" sz="2200" dirty="0"/>
              <a:t>:</a:t>
            </a:r>
          </a:p>
          <a:p>
            <a:pPr lvl="1"/>
            <a:r>
              <a:rPr lang="en-US" altLang="en-US" sz="2000" dirty="0" err="1"/>
              <a:t>Expeditorul</a:t>
            </a:r>
            <a:r>
              <a:rPr lang="en-US" altLang="en-US" sz="2000" dirty="0"/>
              <a:t> (</a:t>
            </a:r>
            <a:r>
              <a:rPr lang="en-US" altLang="en-US" sz="2000" dirty="0" err="1"/>
              <a:t>serverul</a:t>
            </a:r>
            <a:r>
              <a:rPr lang="en-US" altLang="en-US" sz="2000" dirty="0"/>
              <a:t> pentru </a:t>
            </a:r>
            <a:r>
              <a:rPr lang="en-US" altLang="en-US" sz="2000" dirty="0" err="1"/>
              <a:t>operarea</a:t>
            </a:r>
            <a:r>
              <a:rPr lang="en-US" altLang="en-US" sz="2000" dirty="0"/>
              <a:t> RETR, </a:t>
            </a:r>
            <a:r>
              <a:rPr lang="en-US" altLang="en-US" sz="2000" dirty="0" err="1"/>
              <a:t>clientul</a:t>
            </a:r>
            <a:r>
              <a:rPr lang="en-US" altLang="en-US" sz="2000" dirty="0"/>
              <a:t> pentru </a:t>
            </a:r>
            <a:r>
              <a:rPr lang="en-US" altLang="en-US" sz="2000" dirty="0" err="1"/>
              <a:t>operația</a:t>
            </a:r>
            <a:r>
              <a:rPr lang="en-US" altLang="en-US" sz="2000" dirty="0"/>
              <a:t> STOR) </a:t>
            </a:r>
            <a:r>
              <a:rPr lang="en-US" altLang="en-US" sz="2000" dirty="0" err="1"/>
              <a:t>închide</a:t>
            </a:r>
            <a:r>
              <a:rPr lang="en-US" altLang="en-US" sz="2000" dirty="0"/>
              <a:t> </a:t>
            </a:r>
            <a:r>
              <a:rPr lang="en-US" altLang="en-US" sz="2000" dirty="0" err="1"/>
              <a:t>conexiunea</a:t>
            </a:r>
            <a:r>
              <a:rPr lang="en-US" altLang="en-US" sz="2000" dirty="0"/>
              <a:t> TCP de date </a:t>
            </a:r>
            <a:r>
              <a:rPr lang="en-US" altLang="en-US" sz="2000" dirty="0" err="1"/>
              <a:t>atunci</a:t>
            </a:r>
            <a:r>
              <a:rPr lang="en-US" altLang="en-US" sz="2000" dirty="0"/>
              <a:t> </a:t>
            </a:r>
            <a:r>
              <a:rPr lang="en-US" altLang="en-US" sz="2000" dirty="0" err="1"/>
              <a:t>când</a:t>
            </a:r>
            <a:r>
              <a:rPr lang="en-US" altLang="en-US" sz="2000" dirty="0"/>
              <a:t> </a:t>
            </a:r>
            <a:r>
              <a:rPr lang="en-US" altLang="en-US" sz="2000" dirty="0" err="1"/>
              <a:t>fișierul</a:t>
            </a:r>
            <a:r>
              <a:rPr lang="en-US" altLang="en-US" sz="2000" dirty="0"/>
              <a:t> </a:t>
            </a:r>
            <a:r>
              <a:rPr lang="en-US" altLang="en-US" sz="2000" dirty="0" err="1"/>
              <a:t>este</a:t>
            </a:r>
            <a:r>
              <a:rPr lang="en-US" altLang="en-US" sz="2000" dirty="0"/>
              <a:t> </a:t>
            </a:r>
            <a:r>
              <a:rPr lang="en-US" altLang="en-US" sz="2000" dirty="0" err="1"/>
              <a:t>complet</a:t>
            </a:r>
            <a:r>
              <a:rPr lang="en-US" altLang="en-US" sz="2000" dirty="0"/>
              <a:t> </a:t>
            </a:r>
            <a:r>
              <a:rPr lang="en-US" altLang="en-US" sz="2000" dirty="0" err="1"/>
              <a:t>transferat</a:t>
            </a:r>
            <a:r>
              <a:rPr lang="en-US" altLang="en-US" sz="2000" dirty="0"/>
              <a:t>.</a:t>
            </a:r>
          </a:p>
          <a:p>
            <a:r>
              <a:rPr lang="en-US" altLang="en-US" sz="2200" dirty="0" err="1"/>
              <a:t>Închiderea</a:t>
            </a:r>
            <a:r>
              <a:rPr lang="en-US" altLang="en-US" sz="2200" dirty="0"/>
              <a:t> </a:t>
            </a:r>
            <a:r>
              <a:rPr lang="en-US" altLang="en-US" sz="2200" dirty="0" err="1"/>
              <a:t>conexiunii</a:t>
            </a:r>
            <a:r>
              <a:rPr lang="en-US" altLang="en-US" sz="2200" dirty="0"/>
              <a:t> de control:</a:t>
            </a:r>
          </a:p>
          <a:p>
            <a:pPr lvl="1"/>
            <a:r>
              <a:rPr lang="en-US" altLang="en-US" sz="2000" dirty="0"/>
              <a:t>La </a:t>
            </a:r>
            <a:r>
              <a:rPr lang="en-US" altLang="en-US" sz="2000" dirty="0" err="1"/>
              <a:t>sfârșitul</a:t>
            </a:r>
            <a:r>
              <a:rPr lang="en-US" altLang="en-US" sz="2000" dirty="0"/>
              <a:t> </a:t>
            </a:r>
            <a:r>
              <a:rPr lang="en-US" altLang="en-US" sz="2000" dirty="0" err="1"/>
              <a:t>sesiunii</a:t>
            </a:r>
            <a:r>
              <a:rPr lang="en-US" altLang="en-US" sz="2000" dirty="0"/>
              <a:t> FTP, </a:t>
            </a:r>
            <a:r>
              <a:rPr lang="en-US" altLang="en-US" sz="2000" dirty="0" err="1"/>
              <a:t>clientul</a:t>
            </a:r>
            <a:r>
              <a:rPr lang="en-US" altLang="en-US" sz="2000" dirty="0"/>
              <a:t> </a:t>
            </a:r>
            <a:r>
              <a:rPr lang="en-US" altLang="en-US" sz="2000" dirty="0" err="1"/>
              <a:t>închide</a:t>
            </a:r>
            <a:r>
              <a:rPr lang="en-US" altLang="en-US" sz="2000" dirty="0"/>
              <a:t> </a:t>
            </a:r>
            <a:r>
              <a:rPr lang="en-US" altLang="en-US" sz="2000" dirty="0" err="1"/>
              <a:t>conexiunea</a:t>
            </a:r>
            <a:r>
              <a:rPr lang="en-US" altLang="en-US" sz="2000" dirty="0"/>
              <a:t> de control.</a:t>
            </a:r>
          </a:p>
        </p:txBody>
      </p:sp>
    </p:spTree>
    <p:extLst>
      <p:ext uri="{BB962C8B-B14F-4D97-AF65-F5344CB8AC3E}">
        <p14:creationId xmlns:p14="http://schemas.microsoft.com/office/powerpoint/2010/main" val="34542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Clienți</a:t>
            </a:r>
            <a:r>
              <a:rPr lang="en-US" altLang="en-US" dirty="0"/>
              <a:t> SSH pentru Windows</a:t>
            </a:r>
            <a:endParaRPr lang="en-US" dirty="0"/>
          </a:p>
        </p:txBody>
      </p:sp>
      <p:pic>
        <p:nvPicPr>
          <p:cNvPr id="12" name="Image" descr="Image">
            <a:extLst>
              <a:ext uri="{FF2B5EF4-FFF2-40B4-BE49-F238E27FC236}">
                <a16:creationId xmlns:a16="http://schemas.microsoft.com/office/drawing/2014/main" id="{59E47498-0E1F-BC3E-0E63-7BEAD4E8C2AE}"/>
              </a:ext>
            </a:extLst>
          </p:cNvPr>
          <p:cNvPicPr>
            <a:picLocks noChangeAspect="1"/>
          </p:cNvPicPr>
          <p:nvPr/>
        </p:nvPicPr>
        <p:blipFill>
          <a:blip r:embed="rId3"/>
          <a:stretch>
            <a:fillRect/>
          </a:stretch>
        </p:blipFill>
        <p:spPr>
          <a:xfrm>
            <a:off x="6131212" y="3429000"/>
            <a:ext cx="5065982" cy="3331948"/>
          </a:xfrm>
          <a:prstGeom prst="rect">
            <a:avLst/>
          </a:prstGeom>
          <a:ln>
            <a:noFill/>
          </a:ln>
          <a:effectLst>
            <a:outerShdw blurRad="292100" dist="139700" dir="2700000" algn="tl" rotWithShape="0">
              <a:srgbClr val="333333">
                <a:alpha val="65000"/>
              </a:srgbClr>
            </a:outerShdw>
          </a:effectLst>
        </p:spPr>
      </p:pic>
      <p:sp>
        <p:nvSpPr>
          <p:cNvPr id="13" name="putty">
            <a:extLst>
              <a:ext uri="{FF2B5EF4-FFF2-40B4-BE49-F238E27FC236}">
                <a16:creationId xmlns:a16="http://schemas.microsoft.com/office/drawing/2014/main" id="{830B1E66-F0F5-B18A-03C3-40F1563B4475}"/>
              </a:ext>
            </a:extLst>
          </p:cNvPr>
          <p:cNvSpPr txBox="1"/>
          <p:nvPr/>
        </p:nvSpPr>
        <p:spPr>
          <a:xfrm>
            <a:off x="8175489" y="5901813"/>
            <a:ext cx="3166414" cy="718145"/>
          </a:xfrm>
          <a:prstGeom prst="rect">
            <a:avLst/>
          </a:prstGeom>
          <a:solidFill>
            <a:schemeClr val="accent4">
              <a:hueOff val="348544"/>
              <a:lumOff val="7139"/>
            </a:schemeClr>
          </a:solidFill>
          <a:ln w="12700">
            <a:miter lim="400000"/>
          </a:ln>
          <a:effectLst>
            <a:outerShdw blurRad="190500" dist="127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825500">
              <a:defRPr sz="10000" b="0">
                <a:solidFill>
                  <a:srgbClr val="000000"/>
                </a:solidFill>
                <a:latin typeface="Helvetica Neue Medium"/>
                <a:ea typeface="Helvetica Neue Medium"/>
                <a:cs typeface="Helvetica Neue Medium"/>
                <a:sym typeface="Helvetica Neue Medium"/>
              </a:defRPr>
            </a:lvl1pPr>
          </a:lstStyle>
          <a:p>
            <a:r>
              <a:rPr lang="en-US" sz="4000" dirty="0" err="1"/>
              <a:t>mRemoteNG</a:t>
            </a:r>
            <a:endParaRPr lang="en-US" sz="4000" dirty="0"/>
          </a:p>
        </p:txBody>
      </p:sp>
      <p:pic>
        <p:nvPicPr>
          <p:cNvPr id="14" name="Image" descr="Image">
            <a:extLst>
              <a:ext uri="{FF2B5EF4-FFF2-40B4-BE49-F238E27FC236}">
                <a16:creationId xmlns:a16="http://schemas.microsoft.com/office/drawing/2014/main" id="{36F6C385-804A-53B8-5924-BFC465F24FF3}"/>
              </a:ext>
            </a:extLst>
          </p:cNvPr>
          <p:cNvPicPr>
            <a:picLocks noChangeAspect="1"/>
          </p:cNvPicPr>
          <p:nvPr/>
        </p:nvPicPr>
        <p:blipFill>
          <a:blip r:embed="rId4"/>
          <a:stretch>
            <a:fillRect/>
          </a:stretch>
        </p:blipFill>
        <p:spPr>
          <a:xfrm>
            <a:off x="10777514" y="5587826"/>
            <a:ext cx="485001" cy="485002"/>
          </a:xfrm>
          <a:prstGeom prst="rect">
            <a:avLst/>
          </a:prstGeom>
          <a:ln w="12700">
            <a:miter lim="400000"/>
          </a:ln>
        </p:spPr>
      </p:pic>
      <p:pic>
        <p:nvPicPr>
          <p:cNvPr id="15" name="Image" descr="Image">
            <a:extLst>
              <a:ext uri="{FF2B5EF4-FFF2-40B4-BE49-F238E27FC236}">
                <a16:creationId xmlns:a16="http://schemas.microsoft.com/office/drawing/2014/main" id="{C5D52B02-62F8-0530-854F-0CD0B22D08EC}"/>
              </a:ext>
            </a:extLst>
          </p:cNvPr>
          <p:cNvPicPr>
            <a:picLocks noChangeAspect="1"/>
          </p:cNvPicPr>
          <p:nvPr/>
        </p:nvPicPr>
        <p:blipFill>
          <a:blip r:embed="rId5"/>
          <a:stretch>
            <a:fillRect/>
          </a:stretch>
        </p:blipFill>
        <p:spPr>
          <a:xfrm>
            <a:off x="196968" y="2134223"/>
            <a:ext cx="5690518" cy="3337077"/>
          </a:xfrm>
          <a:prstGeom prst="rect">
            <a:avLst/>
          </a:prstGeom>
          <a:ln>
            <a:noFill/>
          </a:ln>
          <a:effectLst>
            <a:outerShdw blurRad="292100" dist="139700" dir="2700000" algn="tl" rotWithShape="0">
              <a:srgbClr val="333333">
                <a:alpha val="65000"/>
              </a:srgbClr>
            </a:outerShdw>
          </a:effectLst>
        </p:spPr>
      </p:pic>
      <p:sp>
        <p:nvSpPr>
          <p:cNvPr id="16" name="putty">
            <a:extLst>
              <a:ext uri="{FF2B5EF4-FFF2-40B4-BE49-F238E27FC236}">
                <a16:creationId xmlns:a16="http://schemas.microsoft.com/office/drawing/2014/main" id="{7DCB47D7-9C92-4EE3-C5A8-C0DC2BC9668C}"/>
              </a:ext>
            </a:extLst>
          </p:cNvPr>
          <p:cNvSpPr txBox="1"/>
          <p:nvPr/>
        </p:nvSpPr>
        <p:spPr>
          <a:xfrm>
            <a:off x="1493385" y="5141356"/>
            <a:ext cx="2904955" cy="718145"/>
          </a:xfrm>
          <a:prstGeom prst="rect">
            <a:avLst/>
          </a:prstGeom>
          <a:solidFill>
            <a:schemeClr val="accent4">
              <a:hueOff val="348544"/>
              <a:lumOff val="7139"/>
            </a:schemeClr>
          </a:solidFill>
          <a:ln w="12700">
            <a:miter lim="400000"/>
          </a:ln>
          <a:effectLst>
            <a:outerShdw blurRad="190500" dist="127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825500">
              <a:defRPr sz="10000" b="0">
                <a:solidFill>
                  <a:srgbClr val="000000"/>
                </a:solidFill>
                <a:latin typeface="Helvetica Neue Medium"/>
                <a:ea typeface="Helvetica Neue Medium"/>
                <a:cs typeface="Helvetica Neue Medium"/>
                <a:sym typeface="Helvetica Neue Medium"/>
              </a:defRPr>
            </a:lvl1pPr>
          </a:lstStyle>
          <a:p>
            <a:r>
              <a:rPr lang="en-US" sz="4000" dirty="0" err="1"/>
              <a:t>MobaXterm</a:t>
            </a:r>
            <a:endParaRPr lang="en-US" sz="4000" dirty="0"/>
          </a:p>
        </p:txBody>
      </p:sp>
      <p:pic>
        <p:nvPicPr>
          <p:cNvPr id="17" name="Image" descr="Image">
            <a:extLst>
              <a:ext uri="{FF2B5EF4-FFF2-40B4-BE49-F238E27FC236}">
                <a16:creationId xmlns:a16="http://schemas.microsoft.com/office/drawing/2014/main" id="{54A66878-B47C-68E5-826F-7E7BB3034316}"/>
              </a:ext>
            </a:extLst>
          </p:cNvPr>
          <p:cNvPicPr>
            <a:picLocks noChangeAspect="1"/>
          </p:cNvPicPr>
          <p:nvPr/>
        </p:nvPicPr>
        <p:blipFill>
          <a:blip r:embed="rId4"/>
          <a:stretch>
            <a:fillRect/>
          </a:stretch>
        </p:blipFill>
        <p:spPr>
          <a:xfrm>
            <a:off x="3809852" y="4898855"/>
            <a:ext cx="485001" cy="485002"/>
          </a:xfrm>
          <a:prstGeom prst="rect">
            <a:avLst/>
          </a:prstGeom>
          <a:ln w="12700">
            <a:miter lim="400000"/>
          </a:ln>
        </p:spPr>
      </p:pic>
      <p:pic>
        <p:nvPicPr>
          <p:cNvPr id="7" name="Image" descr="Image">
            <a:extLst>
              <a:ext uri="{FF2B5EF4-FFF2-40B4-BE49-F238E27FC236}">
                <a16:creationId xmlns:a16="http://schemas.microsoft.com/office/drawing/2014/main" id="{1DE6BA0E-00F1-77A6-6E8C-FA4C472BE6A7}"/>
              </a:ext>
            </a:extLst>
          </p:cNvPr>
          <p:cNvPicPr>
            <a:picLocks noChangeAspect="1"/>
          </p:cNvPicPr>
          <p:nvPr/>
        </p:nvPicPr>
        <p:blipFill>
          <a:blip r:embed="rId6"/>
          <a:stretch>
            <a:fillRect/>
          </a:stretch>
        </p:blipFill>
        <p:spPr>
          <a:xfrm>
            <a:off x="8312062" y="1863547"/>
            <a:ext cx="3434155" cy="3331948"/>
          </a:xfrm>
          <a:prstGeom prst="rect">
            <a:avLst/>
          </a:prstGeom>
          <a:ln>
            <a:noFill/>
          </a:ln>
          <a:effectLst>
            <a:outerShdw blurRad="292100" dist="139700" dir="2700000" algn="tl" rotWithShape="0">
              <a:srgbClr val="333333">
                <a:alpha val="65000"/>
              </a:srgbClr>
            </a:outerShdw>
          </a:effectLst>
        </p:spPr>
      </p:pic>
      <p:sp>
        <p:nvSpPr>
          <p:cNvPr id="8" name="putty">
            <a:extLst>
              <a:ext uri="{FF2B5EF4-FFF2-40B4-BE49-F238E27FC236}">
                <a16:creationId xmlns:a16="http://schemas.microsoft.com/office/drawing/2014/main" id="{611CB9A0-2BBE-024E-390D-6BA965107815}"/>
              </a:ext>
            </a:extLst>
          </p:cNvPr>
          <p:cNvSpPr txBox="1"/>
          <p:nvPr/>
        </p:nvSpPr>
        <p:spPr>
          <a:xfrm>
            <a:off x="10694699" y="2524250"/>
            <a:ext cx="1392808" cy="718145"/>
          </a:xfrm>
          <a:prstGeom prst="rect">
            <a:avLst/>
          </a:prstGeom>
          <a:solidFill>
            <a:schemeClr val="accent4">
              <a:hueOff val="348544"/>
              <a:lumOff val="7139"/>
            </a:schemeClr>
          </a:solidFill>
          <a:ln w="12700">
            <a:miter lim="400000"/>
          </a:ln>
          <a:effectLst>
            <a:outerShdw blurRad="190500" dist="127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825500">
              <a:defRPr sz="10000" b="0">
                <a:solidFill>
                  <a:srgbClr val="000000"/>
                </a:solidFill>
                <a:latin typeface="Helvetica Neue Medium"/>
                <a:ea typeface="Helvetica Neue Medium"/>
                <a:cs typeface="Helvetica Neue Medium"/>
                <a:sym typeface="Helvetica Neue Medium"/>
              </a:defRPr>
            </a:lvl1pPr>
          </a:lstStyle>
          <a:p>
            <a:r>
              <a:rPr sz="4000" dirty="0"/>
              <a:t>putty</a:t>
            </a:r>
          </a:p>
        </p:txBody>
      </p:sp>
      <p:pic>
        <p:nvPicPr>
          <p:cNvPr id="9" name="Image" descr="Image">
            <a:extLst>
              <a:ext uri="{FF2B5EF4-FFF2-40B4-BE49-F238E27FC236}">
                <a16:creationId xmlns:a16="http://schemas.microsoft.com/office/drawing/2014/main" id="{341B5FC5-7CFE-332B-D65D-AB9946B944A9}"/>
              </a:ext>
            </a:extLst>
          </p:cNvPr>
          <p:cNvPicPr>
            <a:picLocks noChangeAspect="1"/>
          </p:cNvPicPr>
          <p:nvPr/>
        </p:nvPicPr>
        <p:blipFill>
          <a:blip r:embed="rId4"/>
          <a:stretch>
            <a:fillRect/>
          </a:stretch>
        </p:blipFill>
        <p:spPr>
          <a:xfrm>
            <a:off x="11575057" y="2316286"/>
            <a:ext cx="485001" cy="485002"/>
          </a:xfrm>
          <a:prstGeom prst="rect">
            <a:avLst/>
          </a:prstGeom>
          <a:ln w="12700">
            <a:miter lim="400000"/>
          </a:ln>
        </p:spPr>
      </p:pic>
      <p:pic>
        <p:nvPicPr>
          <p:cNvPr id="1028" name="Picture 4" descr="MobaXterm 7.3 Free Download">
            <a:extLst>
              <a:ext uri="{FF2B5EF4-FFF2-40B4-BE49-F238E27FC236}">
                <a16:creationId xmlns:a16="http://schemas.microsoft.com/office/drawing/2014/main" id="{059D2329-4977-08CA-F10D-5372C16586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492" y="5003788"/>
            <a:ext cx="993279" cy="9932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78425-EE77-AFCD-5880-1E68CD0A70C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6552" y="2741700"/>
            <a:ext cx="593997" cy="59399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ome | mRemoteNG">
            <a:extLst>
              <a:ext uri="{FF2B5EF4-FFF2-40B4-BE49-F238E27FC236}">
                <a16:creationId xmlns:a16="http://schemas.microsoft.com/office/drawing/2014/main" id="{21EC1160-C41A-2B7E-C4A7-A1C9585772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393522" y="5901813"/>
            <a:ext cx="705389" cy="70538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1"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ppt_w</p:attrName>
                                        </p:attrNameLst>
                                      </p:cBhvr>
                                      <p:tavLst>
                                        <p:tav tm="0">
                                          <p:val>
                                            <p:fltVal val="0"/>
                                          </p:val>
                                        </p:tav>
                                        <p:tav tm="100000">
                                          <p:val>
                                            <p:strVal val="#ppt_w"/>
                                          </p:val>
                                        </p:tav>
                                      </p:tavLst>
                                    </p:anim>
                                    <p:anim calcmode="lin" valueType="num">
                                      <p:cBhvr>
                                        <p:cTn id="13" dur="1000" fill="hold"/>
                                        <p:tgtEl>
                                          <p:spTgt spid="1028"/>
                                        </p:tgtEl>
                                        <p:attrNameLst>
                                          <p:attrName>ppt_h</p:attrName>
                                        </p:attrNameLst>
                                      </p:cBhvr>
                                      <p:tavLst>
                                        <p:tav tm="0">
                                          <p:val>
                                            <p:fltVal val="0"/>
                                          </p:val>
                                        </p:tav>
                                        <p:tav tm="100000">
                                          <p:val>
                                            <p:strVal val="#ppt_h"/>
                                          </p:val>
                                        </p:tav>
                                      </p:tavLst>
                                    </p:anim>
                                    <p:anim calcmode="lin" valueType="num">
                                      <p:cBhvr>
                                        <p:cTn id="14" dur="1000" fill="hold"/>
                                        <p:tgtEl>
                                          <p:spTgt spid="1028"/>
                                        </p:tgtEl>
                                        <p:attrNameLst>
                                          <p:attrName>style.rotation</p:attrName>
                                        </p:attrNameLst>
                                      </p:cBhvr>
                                      <p:tavLst>
                                        <p:tav tm="0">
                                          <p:val>
                                            <p:fltVal val="90"/>
                                          </p:val>
                                        </p:tav>
                                        <p:tav tm="100000">
                                          <p:val>
                                            <p:fltVal val="0"/>
                                          </p:val>
                                        </p:tav>
                                      </p:tavLst>
                                    </p:anim>
                                    <p:animEffect transition="in" filter="fade">
                                      <p:cBhvr>
                                        <p:cTn id="15" dur="1000"/>
                                        <p:tgtEl>
                                          <p:spTgt spid="1028"/>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par>
                                <p:cTn id="33" presetID="3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 calcmode="lin" valueType="num">
                                      <p:cBhvr>
                                        <p:cTn id="35" dur="1000" fill="hold"/>
                                        <p:tgtEl>
                                          <p:spTgt spid="1032"/>
                                        </p:tgtEl>
                                        <p:attrNameLst>
                                          <p:attrName>ppt_w</p:attrName>
                                        </p:attrNameLst>
                                      </p:cBhvr>
                                      <p:tavLst>
                                        <p:tav tm="0">
                                          <p:val>
                                            <p:fltVal val="0"/>
                                          </p:val>
                                        </p:tav>
                                        <p:tav tm="100000">
                                          <p:val>
                                            <p:strVal val="#ppt_w"/>
                                          </p:val>
                                        </p:tav>
                                      </p:tavLst>
                                    </p:anim>
                                    <p:anim calcmode="lin" valueType="num">
                                      <p:cBhvr>
                                        <p:cTn id="36" dur="1000" fill="hold"/>
                                        <p:tgtEl>
                                          <p:spTgt spid="1032"/>
                                        </p:tgtEl>
                                        <p:attrNameLst>
                                          <p:attrName>ppt_h</p:attrName>
                                        </p:attrNameLst>
                                      </p:cBhvr>
                                      <p:tavLst>
                                        <p:tav tm="0">
                                          <p:val>
                                            <p:fltVal val="0"/>
                                          </p:val>
                                        </p:tav>
                                        <p:tav tm="100000">
                                          <p:val>
                                            <p:strVal val="#ppt_h"/>
                                          </p:val>
                                        </p:tav>
                                      </p:tavLst>
                                    </p:anim>
                                    <p:anim calcmode="lin" valueType="num">
                                      <p:cBhvr>
                                        <p:cTn id="37" dur="1000" fill="hold"/>
                                        <p:tgtEl>
                                          <p:spTgt spid="1032"/>
                                        </p:tgtEl>
                                        <p:attrNameLst>
                                          <p:attrName>style.rotation</p:attrName>
                                        </p:attrNameLst>
                                      </p:cBhvr>
                                      <p:tavLst>
                                        <p:tav tm="0">
                                          <p:val>
                                            <p:fltVal val="90"/>
                                          </p:val>
                                        </p:tav>
                                        <p:tav tm="100000">
                                          <p:val>
                                            <p:fltVal val="0"/>
                                          </p:val>
                                        </p:tav>
                                      </p:tavLst>
                                    </p:anim>
                                    <p:animEffect transition="in" filter="fade">
                                      <p:cBhvr>
                                        <p:cTn id="38" dur="1000"/>
                                        <p:tgtEl>
                                          <p:spTgt spid="1032"/>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53" presetClass="entr" presetSubtype="16"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31" presetClass="entr" presetSubtype="0" fill="hold" nodeType="withEffect">
                                  <p:stCondLst>
                                    <p:cond delay="0"/>
                                  </p:stCondLst>
                                  <p:childTnLst>
                                    <p:set>
                                      <p:cBhvr>
                                        <p:cTn id="57" dur="1" fill="hold">
                                          <p:stCondLst>
                                            <p:cond delay="0"/>
                                          </p:stCondLst>
                                        </p:cTn>
                                        <p:tgtEl>
                                          <p:spTgt spid="1030"/>
                                        </p:tgtEl>
                                        <p:attrNameLst>
                                          <p:attrName>style.visibility</p:attrName>
                                        </p:attrNameLst>
                                      </p:cBhvr>
                                      <p:to>
                                        <p:strVal val="visible"/>
                                      </p:to>
                                    </p:set>
                                    <p:anim calcmode="lin" valueType="num">
                                      <p:cBhvr>
                                        <p:cTn id="58" dur="1000" fill="hold"/>
                                        <p:tgtEl>
                                          <p:spTgt spid="1030"/>
                                        </p:tgtEl>
                                        <p:attrNameLst>
                                          <p:attrName>ppt_w</p:attrName>
                                        </p:attrNameLst>
                                      </p:cBhvr>
                                      <p:tavLst>
                                        <p:tav tm="0">
                                          <p:val>
                                            <p:fltVal val="0"/>
                                          </p:val>
                                        </p:tav>
                                        <p:tav tm="100000">
                                          <p:val>
                                            <p:strVal val="#ppt_w"/>
                                          </p:val>
                                        </p:tav>
                                      </p:tavLst>
                                    </p:anim>
                                    <p:anim calcmode="lin" valueType="num">
                                      <p:cBhvr>
                                        <p:cTn id="59" dur="1000" fill="hold"/>
                                        <p:tgtEl>
                                          <p:spTgt spid="1030"/>
                                        </p:tgtEl>
                                        <p:attrNameLst>
                                          <p:attrName>ppt_h</p:attrName>
                                        </p:attrNameLst>
                                      </p:cBhvr>
                                      <p:tavLst>
                                        <p:tav tm="0">
                                          <p:val>
                                            <p:fltVal val="0"/>
                                          </p:val>
                                        </p:tav>
                                        <p:tav tm="100000">
                                          <p:val>
                                            <p:strVal val="#ppt_h"/>
                                          </p:val>
                                        </p:tav>
                                      </p:tavLst>
                                    </p:anim>
                                    <p:anim calcmode="lin" valueType="num">
                                      <p:cBhvr>
                                        <p:cTn id="60" dur="1000" fill="hold"/>
                                        <p:tgtEl>
                                          <p:spTgt spid="1030"/>
                                        </p:tgtEl>
                                        <p:attrNameLst>
                                          <p:attrName>style.rotation</p:attrName>
                                        </p:attrNameLst>
                                      </p:cBhvr>
                                      <p:tavLst>
                                        <p:tav tm="0">
                                          <p:val>
                                            <p:fltVal val="90"/>
                                          </p:val>
                                        </p:tav>
                                        <p:tav tm="100000">
                                          <p:val>
                                            <p:fltVal val="0"/>
                                          </p:val>
                                        </p:tav>
                                      </p:tavLst>
                                    </p:anim>
                                    <p:animEffect transition="in" filter="fade">
                                      <p:cBhvr>
                                        <p:cTn id="61" dur="1000"/>
                                        <p:tgtEl>
                                          <p:spTgt spid="1030"/>
                                        </p:tgtEl>
                                      </p:cBhvr>
                                    </p:animEffect>
                                  </p:childTnLst>
                                </p:cTn>
                              </p:par>
                              <p:par>
                                <p:cTn id="62" presetID="2" presetClass="entr" presetSubtype="2"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1+#ppt_w/2"/>
                                          </p:val>
                                        </p:tav>
                                        <p:tav tm="100000">
                                          <p:val>
                                            <p:strVal val="#ppt_x"/>
                                          </p:val>
                                        </p:tav>
                                      </p:tavLst>
                                    </p:anim>
                                    <p:anim calcmode="lin" valueType="num">
                                      <p:cBhvr additive="base">
                                        <p:cTn id="65" dur="500" fill="hold"/>
                                        <p:tgtEl>
                                          <p:spTgt spid="8"/>
                                        </p:tgtEl>
                                        <p:attrNameLst>
                                          <p:attrName>ppt_y</p:attrName>
                                        </p:attrNameLst>
                                      </p:cBhvr>
                                      <p:tavLst>
                                        <p:tav tm="0">
                                          <p:val>
                                            <p:strVal val="#ppt_y"/>
                                          </p:val>
                                        </p:tav>
                                        <p:tav tm="100000">
                                          <p:val>
                                            <p:strVal val="#ppt_y"/>
                                          </p:val>
                                        </p:tav>
                                      </p:tavLst>
                                    </p:anim>
                                  </p:childTnLst>
                                </p:cTn>
                              </p:par>
                            </p:childTnLst>
                          </p:cTn>
                        </p:par>
                        <p:par>
                          <p:cTn id="66" fill="hold">
                            <p:stCondLst>
                              <p:cond delay="1000"/>
                            </p:stCondLst>
                            <p:childTnLst>
                              <p:par>
                                <p:cTn id="67" presetID="53" presetClass="entr" presetSubtype="16" fill="hold"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D014C36-6D5C-3177-7D55-D4369DA3047F}"/>
              </a:ext>
            </a:extLst>
          </p:cNvPr>
          <p:cNvPicPr>
            <a:picLocks noChangeAspect="1"/>
          </p:cNvPicPr>
          <p:nvPr/>
        </p:nvPicPr>
        <p:blipFill>
          <a:blip r:embed="rId3"/>
          <a:stretch>
            <a:fillRect/>
          </a:stretch>
        </p:blipFill>
        <p:spPr>
          <a:xfrm>
            <a:off x="75393" y="146909"/>
            <a:ext cx="6140581" cy="2511826"/>
          </a:xfrm>
          <a:prstGeom prst="rect">
            <a:avLst/>
          </a:prstGeom>
          <a:ln w="12700">
            <a:miter lim="400000"/>
          </a:ln>
          <a:effectLst>
            <a:outerShdw blurRad="190500" dist="12700" dir="5400000" rotWithShape="0">
              <a:srgbClr val="000000">
                <a:alpha val="75000"/>
              </a:srgbClr>
            </a:outerShdw>
          </a:effectLst>
        </p:spPr>
      </p:pic>
      <p:sp>
        <p:nvSpPr>
          <p:cNvPr id="2" name="Title 1"/>
          <p:cNvSpPr>
            <a:spLocks noGrp="1"/>
          </p:cNvSpPr>
          <p:nvPr>
            <p:ph type="title"/>
          </p:nvPr>
        </p:nvSpPr>
        <p:spPr/>
        <p:txBody>
          <a:bodyPr>
            <a:normAutofit/>
          </a:bodyPr>
          <a:lstStyle/>
          <a:p>
            <a:r>
              <a:rPr lang="en-US" dirty="0"/>
              <a:t>Demo: TCP Shell</a:t>
            </a:r>
          </a:p>
        </p:txBody>
      </p:sp>
      <p:pic>
        <p:nvPicPr>
          <p:cNvPr id="7" name="Picture 6">
            <a:extLst>
              <a:ext uri="{FF2B5EF4-FFF2-40B4-BE49-F238E27FC236}">
                <a16:creationId xmlns:a16="http://schemas.microsoft.com/office/drawing/2014/main" id="{841575C5-E4D2-4558-FDC5-12CB080289EA}"/>
              </a:ext>
            </a:extLst>
          </p:cNvPr>
          <p:cNvPicPr>
            <a:picLocks noChangeAspect="1"/>
          </p:cNvPicPr>
          <p:nvPr/>
        </p:nvPicPr>
        <p:blipFill>
          <a:blip r:embed="rId4"/>
          <a:stretch>
            <a:fillRect/>
          </a:stretch>
        </p:blipFill>
        <p:spPr>
          <a:xfrm>
            <a:off x="702906" y="2259833"/>
            <a:ext cx="4885553" cy="2924087"/>
          </a:xfrm>
          <a:prstGeom prst="rect">
            <a:avLst/>
          </a:prstGeom>
          <a:ln w="12700">
            <a:miter lim="400000"/>
          </a:ln>
          <a:effectLst>
            <a:outerShdw blurRad="190500" dist="12700" dir="5400000" rotWithShape="0">
              <a:srgbClr val="000000">
                <a:alpha val="75000"/>
              </a:srgbClr>
            </a:outerShdw>
          </a:effectLst>
        </p:spPr>
      </p:pic>
      <p:pic>
        <p:nvPicPr>
          <p:cNvPr id="9" name="Picture 8">
            <a:extLst>
              <a:ext uri="{FF2B5EF4-FFF2-40B4-BE49-F238E27FC236}">
                <a16:creationId xmlns:a16="http://schemas.microsoft.com/office/drawing/2014/main" id="{96EE0D4C-B413-4412-42CD-BABB0EA82CC9}"/>
              </a:ext>
            </a:extLst>
          </p:cNvPr>
          <p:cNvPicPr>
            <a:picLocks noChangeAspect="1"/>
          </p:cNvPicPr>
          <p:nvPr/>
        </p:nvPicPr>
        <p:blipFill>
          <a:blip r:embed="rId5"/>
          <a:stretch>
            <a:fillRect/>
          </a:stretch>
        </p:blipFill>
        <p:spPr>
          <a:xfrm>
            <a:off x="2048807" y="3866213"/>
            <a:ext cx="4230081" cy="2844878"/>
          </a:xfrm>
          <a:prstGeom prst="rect">
            <a:avLst/>
          </a:prstGeom>
          <a:ln w="12700">
            <a:miter lim="400000"/>
          </a:ln>
          <a:effectLst>
            <a:outerShdw blurRad="190500" dist="12700" dir="5400000" rotWithShape="0">
              <a:srgbClr val="000000">
                <a:alpha val="75000"/>
              </a:srgbClr>
            </a:outerShdw>
          </a:effectLst>
        </p:spPr>
      </p:pic>
      <p:pic>
        <p:nvPicPr>
          <p:cNvPr id="11" name="Picture 10">
            <a:extLst>
              <a:ext uri="{FF2B5EF4-FFF2-40B4-BE49-F238E27FC236}">
                <a16:creationId xmlns:a16="http://schemas.microsoft.com/office/drawing/2014/main" id="{B93B3B73-F54E-3970-945F-02149AE3B6D8}"/>
              </a:ext>
            </a:extLst>
          </p:cNvPr>
          <p:cNvPicPr>
            <a:picLocks noChangeAspect="1"/>
          </p:cNvPicPr>
          <p:nvPr/>
        </p:nvPicPr>
        <p:blipFill>
          <a:blip r:embed="rId6"/>
          <a:stretch>
            <a:fillRect/>
          </a:stretch>
        </p:blipFill>
        <p:spPr>
          <a:xfrm>
            <a:off x="5717230" y="1032806"/>
            <a:ext cx="5498996" cy="2130373"/>
          </a:xfrm>
          <a:prstGeom prst="rect">
            <a:avLst/>
          </a:prstGeom>
          <a:ln w="12700">
            <a:miter lim="400000"/>
          </a:ln>
          <a:effectLst>
            <a:outerShdw blurRad="190500" dist="12700" dir="5400000" rotWithShape="0">
              <a:srgbClr val="000000">
                <a:alpha val="75000"/>
              </a:srgbClr>
            </a:outerShdw>
          </a:effectLst>
        </p:spPr>
      </p:pic>
      <p:pic>
        <p:nvPicPr>
          <p:cNvPr id="15" name="Picture 14">
            <a:extLst>
              <a:ext uri="{FF2B5EF4-FFF2-40B4-BE49-F238E27FC236}">
                <a16:creationId xmlns:a16="http://schemas.microsoft.com/office/drawing/2014/main" id="{AB464A75-715B-3E51-4665-B18137647881}"/>
              </a:ext>
            </a:extLst>
          </p:cNvPr>
          <p:cNvPicPr>
            <a:picLocks noChangeAspect="1"/>
          </p:cNvPicPr>
          <p:nvPr/>
        </p:nvPicPr>
        <p:blipFill>
          <a:blip r:embed="rId7"/>
          <a:stretch>
            <a:fillRect/>
          </a:stretch>
        </p:blipFill>
        <p:spPr>
          <a:xfrm>
            <a:off x="6407659" y="2931579"/>
            <a:ext cx="5498996" cy="3783127"/>
          </a:xfrm>
          <a:prstGeom prst="rect">
            <a:avLst/>
          </a:prstGeom>
          <a:ln w="12700">
            <a:miter lim="400000"/>
          </a:ln>
          <a:effectLst>
            <a:outerShdw blurRad="190500" dist="12700" dir="5400000" rotWithShape="0">
              <a:srgbClr val="000000">
                <a:alpha val="75000"/>
              </a:srgbClr>
            </a:outerShdw>
          </a:effectLst>
        </p:spPr>
      </p:pic>
      <p:pic>
        <p:nvPicPr>
          <p:cNvPr id="3" name="Picture 2" descr="Demo">
            <a:extLst>
              <a:ext uri="{FF2B5EF4-FFF2-40B4-BE49-F238E27FC236}">
                <a16:creationId xmlns:a16="http://schemas.microsoft.com/office/drawing/2014/main" id="{028560EA-2333-CFAD-91F3-8DC1B7B0BF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294" y="4747033"/>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4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E3F6B-16F5-1C4D-9378-0BEFCDA71F7C}"/>
              </a:ext>
            </a:extLst>
          </p:cNvPr>
          <p:cNvSpPr>
            <a:spLocks noGrp="1"/>
          </p:cNvSpPr>
          <p:nvPr>
            <p:ph type="ctrTitle"/>
          </p:nvPr>
        </p:nvSpPr>
        <p:spPr/>
        <p:txBody>
          <a:bodyPr/>
          <a:lstStyle/>
          <a:p>
            <a:r>
              <a:rPr lang="en-US" dirty="0"/>
              <a:t>Remote </a:t>
            </a:r>
            <a:r>
              <a:rPr lang="en-US" dirty="0" err="1"/>
              <a:t>dEsktop</a:t>
            </a:r>
            <a:r>
              <a:rPr lang="en-US"/>
              <a:t> Protocol</a:t>
            </a:r>
            <a:endParaRPr lang="en-US" dirty="0"/>
          </a:p>
        </p:txBody>
      </p:sp>
      <p:pic>
        <p:nvPicPr>
          <p:cNvPr id="15" name="Picture Placeholder 14" descr="A picture containing outdoor object&#10;&#10;Description automatically generated">
            <a:extLst>
              <a:ext uri="{FF2B5EF4-FFF2-40B4-BE49-F238E27FC236}">
                <a16:creationId xmlns:a16="http://schemas.microsoft.com/office/drawing/2014/main" id="{4616BD36-716A-35F1-C44B-AC13925567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847" b="16847"/>
          <a:stretch>
            <a:fillRect/>
          </a:stretch>
        </p:blipFill>
        <p:spPr/>
      </p:pic>
    </p:spTree>
    <p:extLst>
      <p:ext uri="{BB962C8B-B14F-4D97-AF65-F5344CB8AC3E}">
        <p14:creationId xmlns:p14="http://schemas.microsoft.com/office/powerpoint/2010/main" val="4232501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Accesul</a:t>
            </a:r>
            <a:r>
              <a:rPr lang="en-US" altLang="en-US" dirty="0"/>
              <a:t> la </a:t>
            </a:r>
            <a:r>
              <a:rPr lang="en-US" altLang="en-US" dirty="0" err="1"/>
              <a:t>sesiunile</a:t>
            </a:r>
            <a:br>
              <a:rPr lang="en-US" altLang="en-US" dirty="0"/>
            </a:br>
            <a:r>
              <a:rPr lang="en-US" altLang="en-US" dirty="0" err="1"/>
              <a:t>grafice</a:t>
            </a:r>
            <a:r>
              <a:rPr lang="en-US" altLang="en-US" dirty="0"/>
              <a:t> de la </a:t>
            </a:r>
            <a:r>
              <a:rPr lang="en-US" altLang="en-US" dirty="0" err="1"/>
              <a:t>distanță</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0" y="1747320"/>
            <a:ext cx="12192000" cy="5094722"/>
          </a:xfrm>
        </p:spPr>
        <p:txBody>
          <a:bodyPr>
            <a:noAutofit/>
          </a:bodyPr>
          <a:lstStyle/>
          <a:p>
            <a:r>
              <a:rPr lang="en-US" sz="2800" dirty="0"/>
              <a:t>Remote Desktop Protocol (RDP) </a:t>
            </a:r>
            <a:r>
              <a:rPr lang="en-US" sz="2800" dirty="0" err="1"/>
              <a:t>este</a:t>
            </a:r>
            <a:r>
              <a:rPr lang="en-US" sz="2800" dirty="0"/>
              <a:t> un protocol </a:t>
            </a:r>
            <a:r>
              <a:rPr lang="en-US" sz="2800" dirty="0" err="1"/>
              <a:t>propriu</a:t>
            </a:r>
            <a:r>
              <a:rPr lang="en-US" sz="2800" dirty="0"/>
              <a:t> </a:t>
            </a:r>
            <a:r>
              <a:rPr lang="en-US" sz="2800" dirty="0" err="1"/>
              <a:t>dezvoltat</a:t>
            </a:r>
            <a:r>
              <a:rPr lang="en-US" sz="2800" dirty="0"/>
              <a:t> de Microsoft care </a:t>
            </a:r>
            <a:r>
              <a:rPr lang="en-US" sz="2800" dirty="0" err="1"/>
              <a:t>oferă</a:t>
            </a:r>
            <a:r>
              <a:rPr lang="en-US" sz="2800" dirty="0"/>
              <a:t> </a:t>
            </a:r>
            <a:r>
              <a:rPr lang="en-US" sz="2800" dirty="0" err="1"/>
              <a:t>utilizatorului</a:t>
            </a:r>
            <a:r>
              <a:rPr lang="en-US" sz="2800" dirty="0"/>
              <a:t> o </a:t>
            </a:r>
            <a:r>
              <a:rPr lang="en-US" sz="2800" dirty="0" err="1"/>
              <a:t>interfață</a:t>
            </a:r>
            <a:r>
              <a:rPr lang="en-US" sz="2800" dirty="0"/>
              <a:t> </a:t>
            </a:r>
            <a:r>
              <a:rPr lang="en-US" sz="2800" dirty="0" err="1"/>
              <a:t>grafică</a:t>
            </a:r>
            <a:r>
              <a:rPr lang="en-US" sz="2800" dirty="0"/>
              <a:t> pentru a se </a:t>
            </a:r>
            <a:r>
              <a:rPr lang="en-US" sz="2800" dirty="0" err="1"/>
              <a:t>conecta</a:t>
            </a:r>
            <a:r>
              <a:rPr lang="en-US" sz="2800" dirty="0"/>
              <a:t> la un calculator </a:t>
            </a:r>
            <a:r>
              <a:rPr lang="en-US" sz="2800" dirty="0" err="1"/>
              <a:t>printr</a:t>
            </a:r>
            <a:r>
              <a:rPr lang="en-US" sz="2800" dirty="0"/>
              <a:t>-o </a:t>
            </a:r>
            <a:r>
              <a:rPr lang="en-US" sz="2800" dirty="0" err="1"/>
              <a:t>conexiune</a:t>
            </a:r>
            <a:r>
              <a:rPr lang="en-US" sz="2800" dirty="0"/>
              <a:t> de </a:t>
            </a:r>
            <a:r>
              <a:rPr lang="en-US" sz="2800" dirty="0" err="1"/>
              <a:t>rețea</a:t>
            </a:r>
            <a:r>
              <a:rPr lang="en-US" sz="2800" dirty="0"/>
              <a:t>;</a:t>
            </a:r>
          </a:p>
          <a:p>
            <a:r>
              <a:rPr lang="en-US" sz="2800" dirty="0" err="1"/>
              <a:t>Există</a:t>
            </a:r>
            <a:r>
              <a:rPr lang="en-US" sz="2800" dirty="0"/>
              <a:t> </a:t>
            </a:r>
            <a:r>
              <a:rPr lang="en-US" sz="2800" dirty="0" err="1"/>
              <a:t>clienți</a:t>
            </a:r>
            <a:r>
              <a:rPr lang="en-US" sz="2800" dirty="0"/>
              <a:t> pentru </a:t>
            </a:r>
            <a:r>
              <a:rPr lang="en-US" sz="2800" dirty="0" err="1"/>
              <a:t>majoritatea</a:t>
            </a:r>
            <a:r>
              <a:rPr lang="en-US" sz="2800" dirty="0"/>
              <a:t> </a:t>
            </a:r>
            <a:r>
              <a:rPr lang="en-US" sz="2800" dirty="0" err="1"/>
              <a:t>versiunilor</a:t>
            </a:r>
            <a:r>
              <a:rPr lang="en-US" sz="2800" dirty="0"/>
              <a:t> de Windows (inclusive Windows Mobile), Linux, Unix, macOS, iOS, Android </a:t>
            </a:r>
            <a:r>
              <a:rPr lang="en-US" sz="2800" dirty="0" err="1"/>
              <a:t>și</a:t>
            </a:r>
            <a:r>
              <a:rPr lang="en-US" sz="2800" dirty="0"/>
              <a:t> </a:t>
            </a:r>
            <a:r>
              <a:rPr lang="en-US" sz="2800" dirty="0" err="1"/>
              <a:t>alte</a:t>
            </a:r>
            <a:r>
              <a:rPr lang="en-US" sz="2800" dirty="0"/>
              <a:t> </a:t>
            </a:r>
            <a:r>
              <a:rPr lang="en-US" sz="2800" dirty="0" err="1"/>
              <a:t>sisteme</a:t>
            </a:r>
            <a:r>
              <a:rPr lang="en-US" sz="2800" dirty="0"/>
              <a:t> de </a:t>
            </a:r>
            <a:r>
              <a:rPr lang="en-US" sz="2800" dirty="0" err="1"/>
              <a:t>operare</a:t>
            </a:r>
            <a:r>
              <a:rPr lang="en-US" sz="2800" dirty="0"/>
              <a:t>. Server-</a:t>
            </a:r>
            <a:r>
              <a:rPr lang="en-US" sz="2800" dirty="0" err="1"/>
              <a:t>ele</a:t>
            </a:r>
            <a:r>
              <a:rPr lang="en-US" sz="2800" dirty="0"/>
              <a:t> RDP sunt integrate </a:t>
            </a:r>
            <a:r>
              <a:rPr lang="en-US" sz="2800" dirty="0" err="1"/>
              <a:t>în</a:t>
            </a:r>
            <a:r>
              <a:rPr lang="en-US" sz="2800" dirty="0"/>
              <a:t> </a:t>
            </a:r>
            <a:r>
              <a:rPr lang="en-US" sz="2800" dirty="0" err="1"/>
              <a:t>sistemele</a:t>
            </a:r>
            <a:r>
              <a:rPr lang="en-US" sz="2800" dirty="0"/>
              <a:t> de </a:t>
            </a:r>
            <a:r>
              <a:rPr lang="en-US" sz="2800" dirty="0" err="1"/>
              <a:t>operare</a:t>
            </a:r>
            <a:r>
              <a:rPr lang="en-US" sz="2800" dirty="0"/>
              <a:t> Windows. </a:t>
            </a:r>
            <a:r>
              <a:rPr lang="en-US" sz="2800" dirty="0" err="1"/>
              <a:t>Există</a:t>
            </a:r>
            <a:r>
              <a:rPr lang="en-US" sz="2800" dirty="0"/>
              <a:t> </a:t>
            </a:r>
            <a:r>
              <a:rPr lang="en-US" sz="2800" dirty="0" err="1"/>
              <a:t>și</a:t>
            </a:r>
            <a:r>
              <a:rPr lang="en-US" sz="2800" dirty="0"/>
              <a:t> un server RDP pentru Unix </a:t>
            </a:r>
            <a:r>
              <a:rPr lang="en-US" sz="2800" dirty="0" err="1"/>
              <a:t>și</a:t>
            </a:r>
            <a:r>
              <a:rPr lang="en-US" sz="2800" dirty="0"/>
              <a:t> OS X. </a:t>
            </a:r>
            <a:r>
              <a:rPr lang="en-US" sz="2800" dirty="0" err="1"/>
              <a:t>În</a:t>
            </a:r>
            <a:r>
              <a:rPr lang="en-US" sz="2800" dirty="0"/>
              <a:t> mod implicit, server-</a:t>
            </a:r>
            <a:r>
              <a:rPr lang="en-US" sz="2800" dirty="0" err="1"/>
              <a:t>ul</a:t>
            </a:r>
            <a:r>
              <a:rPr lang="en-US" sz="2800" dirty="0"/>
              <a:t> </a:t>
            </a:r>
            <a:r>
              <a:rPr lang="en-US" sz="2800" dirty="0" err="1"/>
              <a:t>ascultă</a:t>
            </a:r>
            <a:r>
              <a:rPr lang="en-US" sz="2800" dirty="0"/>
              <a:t> pe </a:t>
            </a:r>
            <a:r>
              <a:rPr lang="en-US" sz="2800" dirty="0" err="1"/>
              <a:t>portul</a:t>
            </a:r>
            <a:r>
              <a:rPr lang="en-US" sz="2800" dirty="0"/>
              <a:t> TCP 3389 </a:t>
            </a:r>
            <a:r>
              <a:rPr lang="en-US" sz="2800" dirty="0" err="1"/>
              <a:t>și</a:t>
            </a:r>
            <a:r>
              <a:rPr lang="en-US" sz="2800" dirty="0"/>
              <a:t> </a:t>
            </a:r>
            <a:r>
              <a:rPr lang="en-US" sz="2800" dirty="0" err="1"/>
              <a:t>portul</a:t>
            </a:r>
            <a:r>
              <a:rPr lang="en-US" sz="2800" dirty="0"/>
              <a:t> UDP 3389;</a:t>
            </a:r>
          </a:p>
          <a:p>
            <a:r>
              <a:rPr lang="en-US" sz="2800" dirty="0"/>
              <a:t>Microsoft se </a:t>
            </a:r>
            <a:r>
              <a:rPr lang="en-US" sz="2800" dirty="0" err="1"/>
              <a:t>referă</a:t>
            </a:r>
            <a:r>
              <a:rPr lang="en-US" sz="2800" dirty="0"/>
              <a:t> </a:t>
            </a:r>
            <a:r>
              <a:rPr lang="en-US" sz="2800" dirty="0" err="1"/>
              <a:t>în</a:t>
            </a:r>
            <a:r>
              <a:rPr lang="en-US" sz="2800" dirty="0"/>
              <a:t> </a:t>
            </a:r>
            <a:r>
              <a:rPr lang="en-US" sz="2800" dirty="0" err="1"/>
              <a:t>prezent</a:t>
            </a:r>
            <a:r>
              <a:rPr lang="en-US" sz="2800" dirty="0"/>
              <a:t> la software-</a:t>
            </a:r>
            <a:r>
              <a:rPr lang="en-US" sz="2800" dirty="0" err="1"/>
              <a:t>ul</a:t>
            </a:r>
            <a:r>
              <a:rPr lang="en-US" sz="2800" dirty="0"/>
              <a:t> official al </a:t>
            </a:r>
            <a:r>
              <a:rPr lang="en-US" sz="2800" dirty="0" err="1"/>
              <a:t>clientului</a:t>
            </a:r>
            <a:r>
              <a:rPr lang="en-US" sz="2800" dirty="0"/>
              <a:t> RDP </a:t>
            </a:r>
            <a:r>
              <a:rPr lang="en-US" sz="2800" dirty="0" err="1"/>
              <a:t>drept</a:t>
            </a:r>
            <a:r>
              <a:rPr lang="en-US" sz="2800" dirty="0"/>
              <a:t> Remote Desktop Connection, anterior </a:t>
            </a:r>
            <a:r>
              <a:rPr lang="en-US" sz="2800" dirty="0" err="1"/>
              <a:t>cunoscut</a:t>
            </a:r>
            <a:r>
              <a:rPr lang="en-US" sz="2800" dirty="0"/>
              <a:t> ca Terminal Services Client.</a:t>
            </a:r>
            <a:endParaRPr lang="ro-RO" sz="2800" dirty="0"/>
          </a:p>
        </p:txBody>
      </p:sp>
    </p:spTree>
    <p:extLst>
      <p:ext uri="{BB962C8B-B14F-4D97-AF65-F5344CB8AC3E}">
        <p14:creationId xmlns:p14="http://schemas.microsoft.com/office/powerpoint/2010/main" val="111072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Componentele</a:t>
            </a:r>
            <a:r>
              <a:rPr lang="en-US" altLang="en-US" dirty="0"/>
              <a:t> Terminal Services</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0" y="1747320"/>
            <a:ext cx="12192000" cy="5094722"/>
          </a:xfrm>
        </p:spPr>
        <p:txBody>
          <a:bodyPr>
            <a:noAutofit/>
          </a:bodyPr>
          <a:lstStyle/>
          <a:p>
            <a:r>
              <a:rPr lang="en-US" sz="2200" b="1" dirty="0"/>
              <a:t>Kernel multi-</a:t>
            </a:r>
            <a:r>
              <a:rPr lang="en-US" sz="2200" b="1" dirty="0" err="1"/>
              <a:t>utilizator</a:t>
            </a:r>
            <a:r>
              <a:rPr lang="en-US" sz="2200" dirty="0"/>
              <a:t>:</a:t>
            </a:r>
            <a:br>
              <a:rPr lang="en-US" sz="2200" dirty="0"/>
            </a:br>
            <a:r>
              <a:rPr lang="en-US" sz="2200" dirty="0" err="1"/>
              <a:t>Extensiile</a:t>
            </a:r>
            <a:r>
              <a:rPr lang="en-US" sz="2200" dirty="0"/>
              <a:t> de </a:t>
            </a:r>
            <a:r>
              <a:rPr lang="en-US" sz="2200" dirty="0" err="1"/>
              <a:t>nucleu</a:t>
            </a:r>
            <a:r>
              <a:rPr lang="en-US" sz="2200" dirty="0"/>
              <a:t> multi-</a:t>
            </a:r>
            <a:r>
              <a:rPr lang="en-US" sz="2200" dirty="0" err="1"/>
              <a:t>utilizator</a:t>
            </a:r>
            <a:r>
              <a:rPr lang="en-US" sz="2200" dirty="0"/>
              <a:t>, </a:t>
            </a:r>
            <a:r>
              <a:rPr lang="en-US" sz="2200" dirty="0" err="1"/>
              <a:t>dezvoltate</a:t>
            </a:r>
            <a:r>
              <a:rPr lang="en-US" sz="2200" dirty="0"/>
              <a:t> </a:t>
            </a:r>
            <a:r>
              <a:rPr lang="en-US" sz="2200" dirty="0" err="1"/>
              <a:t>inițial</a:t>
            </a:r>
            <a:r>
              <a:rPr lang="en-US" sz="2200" dirty="0"/>
              <a:t> pentru Windows NT, au </a:t>
            </a:r>
            <a:r>
              <a:rPr lang="en-US" sz="2200" dirty="0" err="1"/>
              <a:t>fost</a:t>
            </a:r>
            <a:r>
              <a:rPr lang="en-US" sz="2200" dirty="0"/>
              <a:t> </a:t>
            </a:r>
            <a:r>
              <a:rPr lang="en-US" sz="2200" dirty="0" err="1"/>
              <a:t>îmbunătățite</a:t>
            </a:r>
            <a:r>
              <a:rPr lang="en-US" sz="2200" dirty="0"/>
              <a:t> </a:t>
            </a:r>
            <a:r>
              <a:rPr lang="en-US" sz="2200" dirty="0" err="1"/>
              <a:t>și</a:t>
            </a:r>
            <a:r>
              <a:rPr lang="en-US" sz="2200" dirty="0"/>
              <a:t> </a:t>
            </a:r>
            <a:r>
              <a:rPr lang="en-US" sz="2200" dirty="0" err="1"/>
              <a:t>complet</a:t>
            </a:r>
            <a:r>
              <a:rPr lang="en-US" sz="2200" dirty="0"/>
              <a:t> integrate ca </a:t>
            </a:r>
            <a:r>
              <a:rPr lang="en-US" sz="2200" dirty="0" err="1"/>
              <a:t>parte</a:t>
            </a:r>
            <a:r>
              <a:rPr lang="en-US" sz="2200" dirty="0"/>
              <a:t> standard a </a:t>
            </a:r>
            <a:r>
              <a:rPr lang="en-US" sz="2200" dirty="0" err="1"/>
              <a:t>nucleului</a:t>
            </a:r>
            <a:r>
              <a:rPr lang="en-US" sz="2200" dirty="0"/>
              <a:t> </a:t>
            </a:r>
            <a:r>
              <a:rPr lang="en-US" sz="2200" dirty="0" err="1"/>
              <a:t>familiei</a:t>
            </a:r>
            <a:r>
              <a:rPr lang="en-US" sz="2200" dirty="0"/>
              <a:t> Windows Server. </a:t>
            </a:r>
            <a:r>
              <a:rPr lang="en-US" sz="2200" dirty="0" err="1"/>
              <a:t>Acestea</a:t>
            </a:r>
            <a:r>
              <a:rPr lang="en-US" sz="2200" dirty="0"/>
              <a:t> sunt </a:t>
            </a:r>
            <a:r>
              <a:rPr lang="en-US" sz="2200" dirty="0" err="1"/>
              <a:t>rezidente</a:t>
            </a:r>
            <a:r>
              <a:rPr lang="en-US" sz="2200" dirty="0"/>
              <a:t> pe server </a:t>
            </a:r>
            <a:r>
              <a:rPr lang="en-US" sz="2200" dirty="0" err="1"/>
              <a:t>în</a:t>
            </a:r>
            <a:r>
              <a:rPr lang="en-US" sz="2200" dirty="0"/>
              <a:t> </a:t>
            </a:r>
            <a:r>
              <a:rPr lang="en-US" sz="2200" dirty="0" err="1"/>
              <a:t>orice</a:t>
            </a:r>
            <a:r>
              <a:rPr lang="en-US" sz="2200" dirty="0"/>
              <a:t> moment, indifferent </a:t>
            </a:r>
            <a:r>
              <a:rPr lang="en-US" sz="2200" dirty="0" err="1"/>
              <a:t>dacă</a:t>
            </a:r>
            <a:r>
              <a:rPr lang="en-US" sz="2200" dirty="0"/>
              <a:t> </a:t>
            </a:r>
            <a:r>
              <a:rPr lang="en-US" sz="2200" dirty="0" err="1"/>
              <a:t>serviciile</a:t>
            </a:r>
            <a:r>
              <a:rPr lang="en-US" sz="2200" dirty="0"/>
              <a:t> de tip terminal sunt activate </a:t>
            </a:r>
            <a:r>
              <a:rPr lang="en-US" sz="2200" dirty="0" err="1"/>
              <a:t>sau</a:t>
            </a:r>
            <a:r>
              <a:rPr lang="en-US" sz="2200" dirty="0"/>
              <a:t> nu;</a:t>
            </a:r>
          </a:p>
          <a:p>
            <a:r>
              <a:rPr lang="en-US" sz="2200" b="1" dirty="0"/>
              <a:t>Client desktop la </a:t>
            </a:r>
            <a:r>
              <a:rPr lang="en-US" sz="2200" b="1" dirty="0" err="1"/>
              <a:t>distanță</a:t>
            </a:r>
            <a:r>
              <a:rPr lang="en-US" sz="2200" dirty="0"/>
              <a:t>:</a:t>
            </a:r>
            <a:br>
              <a:rPr lang="en-US" sz="2200" dirty="0"/>
            </a:br>
            <a:r>
              <a:rPr lang="en-US" sz="2200" dirty="0"/>
              <a:t>Software-</a:t>
            </a:r>
            <a:r>
              <a:rPr lang="en-US" sz="2200" dirty="0" err="1"/>
              <a:t>ul</a:t>
            </a:r>
            <a:r>
              <a:rPr lang="en-US" sz="2200" dirty="0"/>
              <a:t> client </a:t>
            </a:r>
            <a:r>
              <a:rPr lang="en-US" sz="2200" dirty="0" err="1"/>
              <a:t>este</a:t>
            </a:r>
            <a:r>
              <a:rPr lang="en-US" sz="2200" dirty="0"/>
              <a:t> o </a:t>
            </a:r>
            <a:r>
              <a:rPr lang="en-US" sz="2200" dirty="0" err="1"/>
              <a:t>aplicație</a:t>
            </a:r>
            <a:r>
              <a:rPr lang="en-US" sz="2200" dirty="0"/>
              <a:t> care </a:t>
            </a:r>
            <a:r>
              <a:rPr lang="en-US" sz="2200" dirty="0" err="1"/>
              <a:t>stabilește</a:t>
            </a:r>
            <a:r>
              <a:rPr lang="en-US" sz="2200" dirty="0"/>
              <a:t> </a:t>
            </a:r>
            <a:r>
              <a:rPr lang="en-US" sz="2200" dirty="0" err="1"/>
              <a:t>și</a:t>
            </a:r>
            <a:r>
              <a:rPr lang="en-US" sz="2200" dirty="0"/>
              <a:t> </a:t>
            </a:r>
            <a:r>
              <a:rPr lang="en-US" sz="2200" dirty="0" err="1"/>
              <a:t>menține</a:t>
            </a:r>
            <a:r>
              <a:rPr lang="en-US" sz="2200" dirty="0"/>
              <a:t> </a:t>
            </a:r>
            <a:r>
              <a:rPr lang="en-US" sz="2200" dirty="0" err="1"/>
              <a:t>conexiunea</a:t>
            </a:r>
            <a:r>
              <a:rPr lang="en-US" sz="2200" dirty="0"/>
              <a:t> </a:t>
            </a:r>
            <a:r>
              <a:rPr lang="en-US" sz="2200" dirty="0" err="1"/>
              <a:t>între</a:t>
            </a:r>
            <a:r>
              <a:rPr lang="en-US" sz="2200" dirty="0"/>
              <a:t> un client </a:t>
            </a:r>
            <a:r>
              <a:rPr lang="en-US" sz="2200" dirty="0" err="1"/>
              <a:t>și</a:t>
            </a:r>
            <a:r>
              <a:rPr lang="en-US" sz="2200" dirty="0"/>
              <a:t> un calculator server care </a:t>
            </a:r>
            <a:r>
              <a:rPr lang="en-US" sz="2200" dirty="0" err="1"/>
              <a:t>rulează</a:t>
            </a:r>
            <a:r>
              <a:rPr lang="en-US" sz="2200" dirty="0"/>
              <a:t> Terminal Services;</a:t>
            </a:r>
          </a:p>
          <a:p>
            <a:r>
              <a:rPr lang="en-US" sz="2200" b="1" dirty="0" err="1"/>
              <a:t>Serviciile</a:t>
            </a:r>
            <a:r>
              <a:rPr lang="en-US" sz="2200" b="1" dirty="0"/>
              <a:t> de </a:t>
            </a:r>
            <a:r>
              <a:rPr lang="en-US" sz="2200" b="1" dirty="0" err="1"/>
              <a:t>licențiere</a:t>
            </a:r>
            <a:r>
              <a:rPr lang="en-US" sz="2200" b="1" dirty="0"/>
              <a:t> Terminal Services</a:t>
            </a:r>
            <a:r>
              <a:rPr lang="en-US" sz="2200" dirty="0"/>
              <a:t>:</a:t>
            </a:r>
            <a:br>
              <a:rPr lang="en-US" sz="2200" dirty="0"/>
            </a:br>
            <a:r>
              <a:rPr lang="en-US" sz="2200" dirty="0" err="1"/>
              <a:t>Acest</a:t>
            </a:r>
            <a:r>
              <a:rPr lang="en-US" sz="2200" dirty="0"/>
              <a:t> </a:t>
            </a:r>
            <a:r>
              <a:rPr lang="en-US" sz="2200" dirty="0" err="1"/>
              <a:t>sistem</a:t>
            </a:r>
            <a:r>
              <a:rPr lang="en-US" sz="2200" dirty="0"/>
              <a:t> </a:t>
            </a:r>
            <a:r>
              <a:rPr lang="en-US" sz="2200" dirty="0" err="1"/>
              <a:t>permite</a:t>
            </a:r>
            <a:r>
              <a:rPr lang="en-US" sz="2200" dirty="0"/>
              <a:t> server-</a:t>
            </a:r>
            <a:r>
              <a:rPr lang="en-US" sz="2200" dirty="0" err="1"/>
              <a:t>elor</a:t>
            </a:r>
            <a:r>
              <a:rPr lang="en-US" sz="2200" dirty="0"/>
              <a:t> de terminal </a:t>
            </a:r>
            <a:r>
              <a:rPr lang="en-US" sz="2200" dirty="0" err="1"/>
              <a:t>să</a:t>
            </a:r>
            <a:r>
              <a:rPr lang="en-US" sz="2200" dirty="0"/>
              <a:t> </a:t>
            </a:r>
            <a:r>
              <a:rPr lang="en-US" sz="2200" dirty="0" err="1"/>
              <a:t>obțină</a:t>
            </a:r>
            <a:r>
              <a:rPr lang="en-US" sz="2200" dirty="0"/>
              <a:t> </a:t>
            </a:r>
            <a:r>
              <a:rPr lang="en-US" sz="2200" dirty="0" err="1"/>
              <a:t>și</a:t>
            </a:r>
            <a:r>
              <a:rPr lang="en-US" sz="2200" dirty="0"/>
              <a:t> </a:t>
            </a:r>
            <a:r>
              <a:rPr lang="en-US" sz="2200" dirty="0" err="1"/>
              <a:t>să</a:t>
            </a:r>
            <a:r>
              <a:rPr lang="en-US" sz="2200" dirty="0"/>
              <a:t> </a:t>
            </a:r>
            <a:r>
              <a:rPr lang="en-US" sz="2200" dirty="0" err="1"/>
              <a:t>gestioneze</a:t>
            </a:r>
            <a:r>
              <a:rPr lang="en-US" sz="2200" dirty="0"/>
              <a:t> </a:t>
            </a:r>
            <a:r>
              <a:rPr lang="en-US" sz="2200" dirty="0" err="1"/>
              <a:t>licențe</a:t>
            </a:r>
            <a:r>
              <a:rPr lang="en-US" sz="2200" dirty="0"/>
              <a:t> de </a:t>
            </a:r>
            <a:r>
              <a:rPr lang="en-US" sz="2200" dirty="0" err="1"/>
              <a:t>acces</a:t>
            </a:r>
            <a:r>
              <a:rPr lang="en-US" sz="2200" dirty="0"/>
              <a:t> client terminal server pentru </a:t>
            </a:r>
            <a:r>
              <a:rPr lang="en-US" sz="2200" dirty="0" err="1"/>
              <a:t>dispositivele</a:t>
            </a:r>
            <a:r>
              <a:rPr lang="en-US" sz="2200" dirty="0"/>
              <a:t> </a:t>
            </a:r>
            <a:r>
              <a:rPr lang="en-US" sz="2200" dirty="0" err="1"/>
              <a:t>și</a:t>
            </a:r>
            <a:r>
              <a:rPr lang="en-US" sz="2200" dirty="0"/>
              <a:t> </a:t>
            </a:r>
            <a:r>
              <a:rPr lang="en-US" sz="2200" dirty="0" err="1"/>
              <a:t>utilizatorii</a:t>
            </a:r>
            <a:r>
              <a:rPr lang="en-US" sz="2200" dirty="0"/>
              <a:t> care se </a:t>
            </a:r>
            <a:r>
              <a:rPr lang="en-US" sz="2200" dirty="0" err="1"/>
              <a:t>conectează</a:t>
            </a:r>
            <a:r>
              <a:rPr lang="en-US" sz="2200" dirty="0"/>
              <a:t> la un server terminal;</a:t>
            </a:r>
          </a:p>
          <a:p>
            <a:r>
              <a:rPr lang="en-US" sz="2200" b="1" dirty="0" err="1"/>
              <a:t>Serviciile</a:t>
            </a:r>
            <a:r>
              <a:rPr lang="en-US" sz="2200" b="1" dirty="0"/>
              <a:t> director </a:t>
            </a:r>
            <a:r>
              <a:rPr lang="en-US" sz="2200" b="1" dirty="0" err="1"/>
              <a:t>sesiune</a:t>
            </a:r>
            <a:r>
              <a:rPr lang="en-US" sz="2200" dirty="0"/>
              <a:t>:</a:t>
            </a:r>
            <a:br>
              <a:rPr lang="en-US" sz="2200" dirty="0"/>
            </a:br>
            <a:r>
              <a:rPr lang="en-US" sz="2200" dirty="0" err="1"/>
              <a:t>Directorul</a:t>
            </a:r>
            <a:r>
              <a:rPr lang="en-US" sz="2200" dirty="0"/>
              <a:t> </a:t>
            </a:r>
            <a:r>
              <a:rPr lang="en-US" sz="2200" dirty="0" err="1"/>
              <a:t>sesiunii</a:t>
            </a:r>
            <a:r>
              <a:rPr lang="en-US" sz="2200" dirty="0"/>
              <a:t> </a:t>
            </a:r>
            <a:r>
              <a:rPr lang="en-US" sz="2200" dirty="0" err="1"/>
              <a:t>păstrează</a:t>
            </a:r>
            <a:r>
              <a:rPr lang="en-US" sz="2200" dirty="0"/>
              <a:t> o </a:t>
            </a:r>
            <a:r>
              <a:rPr lang="en-US" sz="2200" dirty="0" err="1"/>
              <a:t>listă</a:t>
            </a:r>
            <a:r>
              <a:rPr lang="en-US" sz="2200" dirty="0"/>
              <a:t> a </a:t>
            </a:r>
            <a:r>
              <a:rPr lang="en-US" sz="2200" dirty="0" err="1"/>
              <a:t>sesiunilor</a:t>
            </a:r>
            <a:r>
              <a:rPr lang="en-US" sz="2200" dirty="0"/>
              <a:t> </a:t>
            </a:r>
            <a:r>
              <a:rPr lang="en-US" sz="2200" dirty="0" err="1"/>
              <a:t>indexate</a:t>
            </a:r>
            <a:r>
              <a:rPr lang="en-US" sz="2200" dirty="0"/>
              <a:t> </a:t>
            </a:r>
            <a:r>
              <a:rPr lang="en-US" sz="2200" dirty="0" err="1"/>
              <a:t>după</a:t>
            </a:r>
            <a:r>
              <a:rPr lang="en-US" sz="2200" dirty="0"/>
              <a:t> </a:t>
            </a:r>
            <a:r>
              <a:rPr lang="en-US" sz="2200" dirty="0" err="1"/>
              <a:t>numele</a:t>
            </a:r>
            <a:r>
              <a:rPr lang="en-US" sz="2200" dirty="0"/>
              <a:t> </a:t>
            </a:r>
            <a:r>
              <a:rPr lang="en-US" sz="2200" dirty="0" err="1"/>
              <a:t>utilizatorului</a:t>
            </a:r>
            <a:r>
              <a:rPr lang="en-US" sz="2200" dirty="0"/>
              <a:t> </a:t>
            </a:r>
            <a:r>
              <a:rPr lang="en-US" sz="2200" dirty="0" err="1"/>
              <a:t>și</a:t>
            </a:r>
            <a:r>
              <a:rPr lang="en-US" sz="2200" dirty="0"/>
              <a:t> </a:t>
            </a:r>
            <a:r>
              <a:rPr lang="en-US" sz="2200" dirty="0" err="1"/>
              <a:t>permite</a:t>
            </a:r>
            <a:r>
              <a:rPr lang="en-US" sz="2200" dirty="0"/>
              <a:t> </a:t>
            </a:r>
            <a:r>
              <a:rPr lang="en-US" sz="2200" dirty="0" err="1"/>
              <a:t>utilizatorului</a:t>
            </a:r>
            <a:r>
              <a:rPr lang="en-US" sz="2200" dirty="0"/>
              <a:t> </a:t>
            </a:r>
            <a:r>
              <a:rPr lang="en-US" sz="2200" dirty="0" err="1"/>
              <a:t>să</a:t>
            </a:r>
            <a:r>
              <a:rPr lang="en-US" sz="2200" dirty="0"/>
              <a:t> se </a:t>
            </a:r>
            <a:r>
              <a:rPr lang="en-US" sz="2200" dirty="0" err="1"/>
              <a:t>reconecteze</a:t>
            </a:r>
            <a:r>
              <a:rPr lang="en-US" sz="2200" dirty="0"/>
              <a:t> la server-</a:t>
            </a:r>
            <a:r>
              <a:rPr lang="en-US" sz="2200" dirty="0" err="1"/>
              <a:t>ul</a:t>
            </a:r>
            <a:r>
              <a:rPr lang="en-US" sz="2200" dirty="0"/>
              <a:t> terminal </a:t>
            </a:r>
            <a:r>
              <a:rPr lang="en-US" sz="2200" dirty="0" err="1"/>
              <a:t>în</a:t>
            </a:r>
            <a:r>
              <a:rPr lang="en-US" sz="2200" dirty="0"/>
              <a:t> care se </a:t>
            </a:r>
            <a:r>
              <a:rPr lang="en-US" sz="2200" dirty="0" err="1"/>
              <a:t>află</a:t>
            </a:r>
            <a:r>
              <a:rPr lang="en-US" sz="2200" dirty="0"/>
              <a:t> </a:t>
            </a:r>
            <a:r>
              <a:rPr lang="en-US" sz="2200" dirty="0" err="1"/>
              <a:t>sesiunea</a:t>
            </a:r>
            <a:r>
              <a:rPr lang="en-US" sz="2200" dirty="0"/>
              <a:t> </a:t>
            </a:r>
            <a:r>
              <a:rPr lang="en-US" sz="2200" dirty="0" err="1"/>
              <a:t>deconectată</a:t>
            </a:r>
            <a:r>
              <a:rPr lang="en-US" sz="2200" dirty="0"/>
              <a:t> a </a:t>
            </a:r>
            <a:r>
              <a:rPr lang="en-US" sz="2200" dirty="0" err="1"/>
              <a:t>utilizatorului</a:t>
            </a:r>
            <a:r>
              <a:rPr lang="en-US" sz="2200" dirty="0"/>
              <a:t> </a:t>
            </a:r>
            <a:r>
              <a:rPr lang="en-US" sz="2200" dirty="0" err="1"/>
              <a:t>și</a:t>
            </a:r>
            <a:r>
              <a:rPr lang="en-US" sz="2200" dirty="0"/>
              <a:t> </a:t>
            </a:r>
            <a:r>
              <a:rPr lang="en-US" sz="2200" dirty="0" err="1"/>
              <a:t>să</a:t>
            </a:r>
            <a:r>
              <a:rPr lang="en-US" sz="2200" dirty="0"/>
              <a:t> </a:t>
            </a:r>
            <a:r>
              <a:rPr lang="en-US" sz="2200" dirty="0" err="1"/>
              <a:t>reia</a:t>
            </a:r>
            <a:r>
              <a:rPr lang="en-US" sz="2200" dirty="0"/>
              <a:t> </a:t>
            </a:r>
            <a:r>
              <a:rPr lang="en-US" sz="2200" dirty="0" err="1"/>
              <a:t>sesiunea</a:t>
            </a:r>
            <a:r>
              <a:rPr lang="en-US" sz="2200" dirty="0"/>
              <a:t> </a:t>
            </a:r>
            <a:r>
              <a:rPr lang="en-US" sz="2200" dirty="0" err="1"/>
              <a:t>respectivă</a:t>
            </a:r>
            <a:r>
              <a:rPr lang="en-US" sz="2200" dirty="0"/>
              <a:t>.</a:t>
            </a:r>
          </a:p>
        </p:txBody>
      </p:sp>
    </p:spTree>
    <p:extLst>
      <p:ext uri="{BB962C8B-B14F-4D97-AF65-F5344CB8AC3E}">
        <p14:creationId xmlns:p14="http://schemas.microsoft.com/office/powerpoint/2010/main" val="2944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Arhitectura</a:t>
            </a:r>
            <a:r>
              <a:rPr lang="en-US" altLang="en-US" dirty="0"/>
              <a:t> Terminal Services</a:t>
            </a:r>
            <a:endParaRPr lang="en-US" dirty="0"/>
          </a:p>
        </p:txBody>
      </p:sp>
      <p:sp>
        <p:nvSpPr>
          <p:cNvPr id="5" name="Content Placeholder 2">
            <a:extLst>
              <a:ext uri="{FF2B5EF4-FFF2-40B4-BE49-F238E27FC236}">
                <a16:creationId xmlns:a16="http://schemas.microsoft.com/office/drawing/2014/main" id="{07DE9C5A-7F35-524B-80DE-6EB740617AD8}"/>
              </a:ext>
            </a:extLst>
          </p:cNvPr>
          <p:cNvSpPr>
            <a:spLocks noGrp="1"/>
          </p:cNvSpPr>
          <p:nvPr>
            <p:ph idx="1"/>
          </p:nvPr>
        </p:nvSpPr>
        <p:spPr>
          <a:xfrm>
            <a:off x="0" y="1536970"/>
            <a:ext cx="7258180" cy="5305072"/>
          </a:xfrm>
        </p:spPr>
        <p:txBody>
          <a:bodyPr>
            <a:noAutofit/>
          </a:bodyPr>
          <a:lstStyle/>
          <a:p>
            <a:r>
              <a:rPr lang="en-US" sz="1400" b="1" dirty="0"/>
              <a:t>CSRSS.exe:</a:t>
            </a:r>
            <a:br>
              <a:rPr lang="en-US" sz="1400" b="1" dirty="0"/>
            </a:br>
            <a:r>
              <a:rPr lang="en-US" sz="1400" dirty="0" err="1"/>
              <a:t>Subsistemul</a:t>
            </a:r>
            <a:r>
              <a:rPr lang="en-US" sz="1400" dirty="0"/>
              <a:t> Runtime Client-Server </a:t>
            </a:r>
            <a:r>
              <a:rPr lang="en-US" sz="1400" dirty="0" err="1"/>
              <a:t>este</a:t>
            </a:r>
            <a:r>
              <a:rPr lang="en-US" sz="1400" dirty="0"/>
              <a:t> </a:t>
            </a:r>
            <a:r>
              <a:rPr lang="en-US" sz="1400" dirty="0" err="1"/>
              <a:t>managerul</a:t>
            </a:r>
            <a:r>
              <a:rPr lang="en-US" sz="1400" dirty="0"/>
              <a:t> de </a:t>
            </a:r>
            <a:r>
              <a:rPr lang="en-US" sz="1400" dirty="0" err="1"/>
              <a:t>proce</a:t>
            </a:r>
            <a:r>
              <a:rPr lang="en-US" sz="1400" dirty="0"/>
              <a:t> </a:t>
            </a:r>
            <a:r>
              <a:rPr lang="en-US" sz="1400" dirty="0" err="1"/>
              <a:t>și</a:t>
            </a:r>
            <a:r>
              <a:rPr lang="en-US" sz="1400" dirty="0"/>
              <a:t> fire pentru </a:t>
            </a:r>
            <a:r>
              <a:rPr lang="en-US" sz="1400" dirty="0" err="1"/>
              <a:t>toate</a:t>
            </a:r>
            <a:r>
              <a:rPr lang="en-US" sz="1400" dirty="0"/>
              <a:t> </a:t>
            </a:r>
            <a:r>
              <a:rPr lang="en-US" sz="1400" dirty="0" err="1"/>
              <a:t>sesiunile</a:t>
            </a:r>
            <a:r>
              <a:rPr lang="en-US" sz="1400" dirty="0"/>
              <a:t> de </a:t>
            </a:r>
            <a:r>
              <a:rPr lang="en-US" sz="1400" dirty="0" err="1"/>
              <a:t>conectare</a:t>
            </a:r>
            <a:endParaRPr lang="en-US" sz="1400" dirty="0"/>
          </a:p>
          <a:p>
            <a:r>
              <a:rPr lang="en-US" sz="1400" b="1" dirty="0"/>
              <a:t>RdpDD.sys</a:t>
            </a:r>
            <a:r>
              <a:rPr lang="en-US" sz="1400" dirty="0"/>
              <a:t>:</a:t>
            </a:r>
            <a:br>
              <a:rPr lang="en-US" sz="1400" dirty="0"/>
            </a:br>
            <a:r>
              <a:rPr lang="en-US" sz="1400" dirty="0" err="1"/>
              <a:t>Despachetează</a:t>
            </a:r>
            <a:r>
              <a:rPr lang="en-US" sz="1400" dirty="0"/>
              <a:t> </a:t>
            </a:r>
            <a:r>
              <a:rPr lang="en-US" sz="1400" dirty="0" err="1"/>
              <a:t>datele</a:t>
            </a:r>
            <a:r>
              <a:rPr lang="en-US" sz="1400" dirty="0"/>
              <a:t> din </a:t>
            </a:r>
            <a:r>
              <a:rPr lang="en-US" sz="1400" dirty="0" err="1"/>
              <a:t>mesajele</a:t>
            </a:r>
            <a:r>
              <a:rPr lang="en-US" sz="1400" dirty="0"/>
              <a:t> multi-canal </a:t>
            </a:r>
            <a:r>
              <a:rPr lang="en-US" sz="1400" dirty="0" err="1"/>
              <a:t>și</a:t>
            </a:r>
            <a:r>
              <a:rPr lang="en-US" sz="1400" dirty="0"/>
              <a:t> </a:t>
            </a:r>
            <a:r>
              <a:rPr lang="en-US" sz="1400" dirty="0" err="1"/>
              <a:t>apoi</a:t>
            </a:r>
            <a:r>
              <a:rPr lang="en-US" sz="1400" dirty="0"/>
              <a:t> le </a:t>
            </a:r>
            <a:r>
              <a:rPr lang="en-US" sz="1400" dirty="0" err="1"/>
              <a:t>transferă</a:t>
            </a:r>
            <a:r>
              <a:rPr lang="en-US" sz="1400" dirty="0"/>
              <a:t> la </a:t>
            </a:r>
            <a:r>
              <a:rPr lang="en-US" sz="1400" dirty="0" err="1"/>
              <a:t>sesiunea</a:t>
            </a:r>
            <a:r>
              <a:rPr lang="en-US" sz="1400" dirty="0"/>
              <a:t> </a:t>
            </a:r>
            <a:r>
              <a:rPr lang="en-US" sz="1400" dirty="0" err="1"/>
              <a:t>corespunzătoare</a:t>
            </a:r>
            <a:r>
              <a:rPr lang="en-US" sz="1400" dirty="0"/>
              <a:t>.</a:t>
            </a:r>
          </a:p>
          <a:p>
            <a:r>
              <a:rPr lang="en-US" sz="1400" b="1" dirty="0"/>
              <a:t>SMSS.exe</a:t>
            </a:r>
            <a:r>
              <a:rPr lang="en-US" sz="1400" dirty="0"/>
              <a:t>:</a:t>
            </a:r>
            <a:br>
              <a:rPr lang="en-US" sz="1400" dirty="0"/>
            </a:br>
            <a:r>
              <a:rPr lang="en-US" sz="1400" dirty="0"/>
              <a:t>Session Manager care </a:t>
            </a:r>
            <a:r>
              <a:rPr lang="en-US" sz="1400" dirty="0" err="1"/>
              <a:t>crează</a:t>
            </a:r>
            <a:r>
              <a:rPr lang="en-US" sz="1400" dirty="0"/>
              <a:t> </a:t>
            </a:r>
            <a:r>
              <a:rPr lang="en-US" sz="1400" dirty="0" err="1"/>
              <a:t>și</a:t>
            </a:r>
            <a:r>
              <a:rPr lang="en-US" sz="1400" dirty="0"/>
              <a:t> </a:t>
            </a:r>
            <a:r>
              <a:rPr lang="en-US" sz="1400" dirty="0" err="1"/>
              <a:t>gestionează</a:t>
            </a:r>
            <a:r>
              <a:rPr lang="en-US" sz="1400" dirty="0"/>
              <a:t> </a:t>
            </a:r>
            <a:r>
              <a:rPr lang="en-US" sz="1400" dirty="0" err="1"/>
              <a:t>toate</a:t>
            </a:r>
            <a:r>
              <a:rPr lang="en-US" sz="1400" dirty="0"/>
              <a:t> </a:t>
            </a:r>
            <a:r>
              <a:rPr lang="en-US" sz="1400" dirty="0" err="1"/>
              <a:t>sesiunile</a:t>
            </a:r>
            <a:r>
              <a:rPr lang="en-US" sz="1400" dirty="0"/>
              <a:t>.</a:t>
            </a:r>
          </a:p>
          <a:p>
            <a:r>
              <a:rPr lang="en-US" sz="1400" b="1" dirty="0"/>
              <a:t>Termsvr.exe</a:t>
            </a:r>
            <a:r>
              <a:rPr lang="en-US" sz="1400" dirty="0"/>
              <a:t>:</a:t>
            </a:r>
            <a:br>
              <a:rPr lang="en-US" sz="1400" dirty="0"/>
            </a:br>
            <a:r>
              <a:rPr lang="en-US" sz="1400" dirty="0" err="1"/>
              <a:t>Gestionează</a:t>
            </a:r>
            <a:r>
              <a:rPr lang="en-US" sz="1400" dirty="0"/>
              <a:t> </a:t>
            </a:r>
            <a:r>
              <a:rPr lang="en-US" sz="1400" dirty="0" err="1"/>
              <a:t>conexiunile</a:t>
            </a:r>
            <a:r>
              <a:rPr lang="en-US" sz="1400" dirty="0"/>
              <a:t> </a:t>
            </a:r>
            <a:r>
              <a:rPr lang="en-US" sz="1400" dirty="0" err="1"/>
              <a:t>clienților</a:t>
            </a:r>
            <a:r>
              <a:rPr lang="en-US" sz="1400" dirty="0"/>
              <a:t> </a:t>
            </a:r>
            <a:r>
              <a:rPr lang="en-US" sz="1400" dirty="0" err="1"/>
              <a:t>și</a:t>
            </a:r>
            <a:r>
              <a:rPr lang="en-US" sz="1400" dirty="0"/>
              <a:t> </a:t>
            </a:r>
            <a:r>
              <a:rPr lang="en-US" sz="1400" dirty="0" err="1"/>
              <a:t>inițiază</a:t>
            </a:r>
            <a:r>
              <a:rPr lang="en-US" sz="1400" dirty="0"/>
              <a:t> </a:t>
            </a:r>
            <a:r>
              <a:rPr lang="en-US" sz="1400" dirty="0" err="1"/>
              <a:t>crearea</a:t>
            </a:r>
            <a:r>
              <a:rPr lang="en-US" sz="1400" dirty="0"/>
              <a:t> </a:t>
            </a:r>
            <a:r>
              <a:rPr lang="en-US" sz="1400" dirty="0" err="1"/>
              <a:t>și</a:t>
            </a:r>
            <a:r>
              <a:rPr lang="en-US" sz="1400" dirty="0"/>
              <a:t> </a:t>
            </a:r>
            <a:r>
              <a:rPr lang="en-US" sz="1400" dirty="0" err="1"/>
              <a:t>oprirea</a:t>
            </a:r>
            <a:r>
              <a:rPr lang="en-US" sz="1400" dirty="0"/>
              <a:t> </a:t>
            </a:r>
            <a:r>
              <a:rPr lang="en-US" sz="1400" dirty="0" err="1"/>
              <a:t>contextelor</a:t>
            </a:r>
            <a:r>
              <a:rPr lang="en-US" sz="1400" dirty="0"/>
              <a:t> de </a:t>
            </a:r>
            <a:r>
              <a:rPr lang="en-US" sz="1400" dirty="0" err="1"/>
              <a:t>conexiune</a:t>
            </a:r>
            <a:r>
              <a:rPr lang="en-US" sz="1400" dirty="0"/>
              <a:t>.</a:t>
            </a:r>
          </a:p>
          <a:p>
            <a:r>
              <a:rPr lang="en-US" sz="1400" b="1" dirty="0"/>
              <a:t>Termdd.sys</a:t>
            </a:r>
            <a:r>
              <a:rPr lang="en-US" sz="1400" dirty="0"/>
              <a:t>:</a:t>
            </a:r>
            <a:br>
              <a:rPr lang="en-US" sz="1400" dirty="0"/>
            </a:br>
            <a:r>
              <a:rPr lang="en-US" sz="1400" dirty="0"/>
              <a:t>Server-</a:t>
            </a:r>
            <a:r>
              <a:rPr lang="en-US" sz="1400" dirty="0" err="1"/>
              <a:t>ul</a:t>
            </a:r>
            <a:r>
              <a:rPr lang="en-US" sz="1400" dirty="0"/>
              <a:t> RDP care </a:t>
            </a:r>
            <a:r>
              <a:rPr lang="en-US" sz="1400" dirty="0" err="1"/>
              <a:t>ascultă</a:t>
            </a:r>
            <a:r>
              <a:rPr lang="en-US" sz="1400" dirty="0"/>
              <a:t> </a:t>
            </a:r>
            <a:r>
              <a:rPr lang="en-US" sz="1400" dirty="0" err="1"/>
              <a:t>conexiunile</a:t>
            </a:r>
            <a:r>
              <a:rPr lang="en-US" sz="1400" dirty="0"/>
              <a:t> </a:t>
            </a:r>
            <a:r>
              <a:rPr lang="en-US" sz="1400" dirty="0" err="1"/>
              <a:t>clientului</a:t>
            </a:r>
            <a:r>
              <a:rPr lang="en-US" sz="1400" dirty="0"/>
              <a:t> RDP pe un port TCP, implicit 3389.</a:t>
            </a:r>
          </a:p>
          <a:p>
            <a:r>
              <a:rPr lang="en-US" sz="1400" b="1" dirty="0"/>
              <a:t>Tdtcp.sys</a:t>
            </a:r>
            <a:r>
              <a:rPr lang="en-US" sz="1400" dirty="0"/>
              <a:t>:</a:t>
            </a:r>
            <a:br>
              <a:rPr lang="en-US" sz="1400" dirty="0"/>
            </a:br>
            <a:r>
              <a:rPr lang="en-US" sz="1400" dirty="0" err="1"/>
              <a:t>Împachetează</a:t>
            </a:r>
            <a:r>
              <a:rPr lang="en-US" sz="1400" dirty="0"/>
              <a:t> </a:t>
            </a:r>
            <a:r>
              <a:rPr lang="en-US" sz="1400" dirty="0" err="1"/>
              <a:t>și</a:t>
            </a:r>
            <a:r>
              <a:rPr lang="en-US" sz="1400" dirty="0"/>
              <a:t> </a:t>
            </a:r>
            <a:r>
              <a:rPr lang="en-US" sz="1400" dirty="0" err="1"/>
              <a:t>transferă</a:t>
            </a:r>
            <a:r>
              <a:rPr lang="en-US" sz="1400" dirty="0"/>
              <a:t> </a:t>
            </a:r>
            <a:r>
              <a:rPr lang="en-US" sz="1400" dirty="0" err="1"/>
              <a:t>mesajele</a:t>
            </a:r>
            <a:r>
              <a:rPr lang="en-US" sz="1400" dirty="0"/>
              <a:t> RDP pe </a:t>
            </a:r>
            <a:r>
              <a:rPr lang="en-US" sz="1400" dirty="0" err="1"/>
              <a:t>canalul</a:t>
            </a:r>
            <a:r>
              <a:rPr lang="en-US" sz="1400" dirty="0"/>
              <a:t> TCP de </a:t>
            </a:r>
            <a:r>
              <a:rPr lang="en-US" sz="1400" dirty="0" err="1"/>
              <a:t>comunicație</a:t>
            </a:r>
            <a:r>
              <a:rPr lang="en-US" sz="1400" dirty="0"/>
              <a:t>.</a:t>
            </a:r>
          </a:p>
          <a:p>
            <a:r>
              <a:rPr lang="en-US" sz="1400" b="1" dirty="0"/>
              <a:t>Winnotify.dll</a:t>
            </a:r>
            <a:r>
              <a:rPr lang="en-US" sz="1400" dirty="0"/>
              <a:t>:</a:t>
            </a:r>
            <a:br>
              <a:rPr lang="en-US" sz="1400" dirty="0"/>
            </a:br>
            <a:r>
              <a:rPr lang="en-US" sz="1400" dirty="0" err="1"/>
              <a:t>Rulează</a:t>
            </a:r>
            <a:r>
              <a:rPr lang="en-US" sz="1400" dirty="0"/>
              <a:t> </a:t>
            </a:r>
            <a:r>
              <a:rPr lang="en-US" sz="1400" dirty="0" err="1"/>
              <a:t>în</a:t>
            </a:r>
            <a:r>
              <a:rPr lang="en-US" sz="1400" dirty="0"/>
              <a:t> </a:t>
            </a:r>
            <a:r>
              <a:rPr lang="en-US" sz="1400" dirty="0" err="1"/>
              <a:t>procesul</a:t>
            </a:r>
            <a:r>
              <a:rPr lang="en-US" sz="1400" dirty="0"/>
              <a:t> </a:t>
            </a:r>
            <a:r>
              <a:rPr lang="en-US" sz="1400" dirty="0" err="1"/>
              <a:t>WinLogon</a:t>
            </a:r>
            <a:r>
              <a:rPr lang="en-US" sz="1400" dirty="0"/>
              <a:t> al </a:t>
            </a:r>
            <a:r>
              <a:rPr lang="en-US" sz="1400" dirty="0" err="1"/>
              <a:t>sesiunii</a:t>
            </a:r>
            <a:r>
              <a:rPr lang="en-US" sz="1400" dirty="0"/>
              <a:t> pentru a </a:t>
            </a:r>
            <a:r>
              <a:rPr lang="en-US" sz="1400" dirty="0" err="1"/>
              <a:t>crea</a:t>
            </a:r>
            <a:r>
              <a:rPr lang="en-US" sz="1400" dirty="0"/>
              <a:t> </a:t>
            </a:r>
            <a:r>
              <a:rPr lang="en-US" sz="1400" dirty="0" err="1"/>
              <a:t>procese</a:t>
            </a:r>
            <a:r>
              <a:rPr lang="en-US" sz="1400" dirty="0"/>
              <a:t> </a:t>
            </a:r>
            <a:r>
              <a:rPr lang="en-US" sz="1400" dirty="0" err="1"/>
              <a:t>în</a:t>
            </a:r>
            <a:r>
              <a:rPr lang="en-US" sz="1400" dirty="0"/>
              <a:t> </a:t>
            </a:r>
            <a:r>
              <a:rPr lang="en-US" sz="1400" dirty="0" err="1"/>
              <a:t>sesiunea</a:t>
            </a:r>
            <a:r>
              <a:rPr lang="en-US" sz="1400" dirty="0"/>
              <a:t> </a:t>
            </a:r>
            <a:r>
              <a:rPr lang="en-US" sz="1400" dirty="0" err="1"/>
              <a:t>utilizatorului</a:t>
            </a:r>
            <a:r>
              <a:rPr lang="en-US" sz="1400" dirty="0"/>
              <a:t>.</a:t>
            </a:r>
          </a:p>
          <a:p>
            <a:r>
              <a:rPr lang="en-US" sz="1400" b="1" dirty="0"/>
              <a:t>Win32K.sys</a:t>
            </a:r>
            <a:r>
              <a:rPr lang="en-US" sz="1400" dirty="0"/>
              <a:t>:</a:t>
            </a:r>
            <a:br>
              <a:rPr lang="en-US" sz="1400" dirty="0"/>
            </a:br>
            <a:r>
              <a:rPr lang="en-US" sz="1400" dirty="0" err="1"/>
              <a:t>Gestionează</a:t>
            </a:r>
            <a:r>
              <a:rPr lang="en-US" sz="1400" dirty="0"/>
              <a:t> </a:t>
            </a:r>
            <a:r>
              <a:rPr lang="en-US" sz="1400" dirty="0" err="1"/>
              <a:t>mediul</a:t>
            </a:r>
            <a:r>
              <a:rPr lang="en-US" sz="1400" dirty="0"/>
              <a:t> GUI Windows </a:t>
            </a:r>
            <a:r>
              <a:rPr lang="en-US" sz="1400" dirty="0" err="1"/>
              <a:t>luând</a:t>
            </a:r>
            <a:r>
              <a:rPr lang="en-US" sz="1400" dirty="0"/>
              <a:t> </a:t>
            </a:r>
            <a:r>
              <a:rPr lang="en-US" sz="1400" dirty="0" err="1"/>
              <a:t>intrările</a:t>
            </a:r>
            <a:r>
              <a:rPr lang="en-US" sz="1400" dirty="0"/>
              <a:t> mouse-</a:t>
            </a:r>
            <a:r>
              <a:rPr lang="en-US" sz="1400" dirty="0" err="1"/>
              <a:t>ului</a:t>
            </a:r>
            <a:r>
              <a:rPr lang="en-US" sz="1400" dirty="0"/>
              <a:t> </a:t>
            </a:r>
            <a:r>
              <a:rPr lang="en-US" sz="1400" dirty="0" err="1"/>
              <a:t>și</a:t>
            </a:r>
            <a:r>
              <a:rPr lang="en-US" sz="1400" dirty="0"/>
              <a:t> </a:t>
            </a:r>
            <a:r>
              <a:rPr lang="en-US" sz="1400" dirty="0" err="1"/>
              <a:t>tastaturii</a:t>
            </a:r>
            <a:r>
              <a:rPr lang="en-US" sz="1400" dirty="0"/>
              <a:t> </a:t>
            </a:r>
            <a:r>
              <a:rPr lang="en-US" sz="1400" dirty="0" err="1"/>
              <a:t>și</a:t>
            </a:r>
            <a:r>
              <a:rPr lang="en-US" sz="1400" dirty="0"/>
              <a:t> </a:t>
            </a:r>
            <a:r>
              <a:rPr lang="en-US" sz="1400" dirty="0" err="1"/>
              <a:t>transmițându</a:t>
            </a:r>
            <a:r>
              <a:rPr lang="en-US" sz="1400" dirty="0"/>
              <a:t>-le </a:t>
            </a:r>
            <a:r>
              <a:rPr lang="en-US" sz="1400" dirty="0" err="1"/>
              <a:t>către</a:t>
            </a:r>
            <a:r>
              <a:rPr lang="en-US" sz="1400" dirty="0"/>
              <a:t> </a:t>
            </a:r>
            <a:r>
              <a:rPr lang="en-US" sz="1400" dirty="0" err="1"/>
              <a:t>aplicația</a:t>
            </a:r>
            <a:r>
              <a:rPr lang="en-US" sz="1400" dirty="0"/>
              <a:t> </a:t>
            </a:r>
            <a:r>
              <a:rPr lang="en-US" sz="1400" dirty="0" err="1"/>
              <a:t>corespunzătoare</a:t>
            </a:r>
            <a:r>
              <a:rPr lang="en-US" sz="1400" dirty="0"/>
              <a:t>.</a:t>
            </a:r>
          </a:p>
          <a:p>
            <a:r>
              <a:rPr lang="en-US" sz="1400" b="1" dirty="0"/>
              <a:t>WinLogon.exe</a:t>
            </a:r>
            <a:r>
              <a:rPr lang="en-US" sz="1400" dirty="0"/>
              <a:t>:</a:t>
            </a:r>
            <a:br>
              <a:rPr lang="en-US" sz="1400" dirty="0"/>
            </a:br>
            <a:r>
              <a:rPr lang="en-US" sz="1400" dirty="0" err="1"/>
              <a:t>Gestionează</a:t>
            </a:r>
            <a:r>
              <a:rPr lang="en-US" sz="1400" dirty="0"/>
              <a:t> </a:t>
            </a:r>
            <a:r>
              <a:rPr lang="en-US" sz="1400" dirty="0" err="1"/>
              <a:t>conecătile</a:t>
            </a:r>
            <a:r>
              <a:rPr lang="en-US" sz="1400" dirty="0"/>
              <a:t> </a:t>
            </a:r>
            <a:r>
              <a:rPr lang="en-US" sz="1400" dirty="0" err="1"/>
              <a:t>și</a:t>
            </a:r>
            <a:r>
              <a:rPr lang="en-US" sz="1400" dirty="0"/>
              <a:t> </a:t>
            </a:r>
            <a:r>
              <a:rPr lang="en-US" sz="1400" dirty="0" err="1"/>
              <a:t>deconectările</a:t>
            </a:r>
            <a:r>
              <a:rPr lang="en-US" sz="1400" dirty="0"/>
              <a:t> </a:t>
            </a:r>
            <a:r>
              <a:rPr lang="en-US" sz="1400" dirty="0" err="1"/>
              <a:t>utilizatorilor</a:t>
            </a:r>
            <a:r>
              <a:rPr lang="en-US" sz="1400" dirty="0"/>
              <a:t> </a:t>
            </a:r>
            <a:r>
              <a:rPr lang="en-US" sz="1400" dirty="0" err="1"/>
              <a:t>și</a:t>
            </a:r>
            <a:r>
              <a:rPr lang="en-US" sz="1400" dirty="0"/>
              <a:t> </a:t>
            </a:r>
            <a:r>
              <a:rPr lang="en-US" sz="1400" dirty="0" err="1"/>
              <a:t>procesează</a:t>
            </a:r>
            <a:r>
              <a:rPr lang="en-US" sz="1400" dirty="0"/>
              <a:t> </a:t>
            </a:r>
            <a:r>
              <a:rPr lang="en-US" sz="1400" dirty="0" err="1"/>
              <a:t>combinația</a:t>
            </a:r>
            <a:r>
              <a:rPr lang="en-US" sz="1400" dirty="0"/>
              <a:t> special de taste Windows </a:t>
            </a:r>
            <a:r>
              <a:rPr lang="en-US" sz="1400" dirty="0" err="1"/>
              <a:t>Ctrl+Alt+Dell</a:t>
            </a:r>
            <a:r>
              <a:rPr lang="en-US" sz="1400" dirty="0"/>
              <a:t>, </a:t>
            </a:r>
            <a:r>
              <a:rPr lang="en-US" sz="1400" dirty="0" err="1"/>
              <a:t>fiind</a:t>
            </a:r>
            <a:r>
              <a:rPr lang="en-US" sz="1400" dirty="0"/>
              <a:t> </a:t>
            </a:r>
            <a:r>
              <a:rPr lang="en-US" sz="1400" dirty="0" err="1"/>
              <a:t>responsabil</a:t>
            </a:r>
            <a:r>
              <a:rPr lang="en-US" sz="1400" dirty="0"/>
              <a:t> pentru </a:t>
            </a:r>
            <a:r>
              <a:rPr lang="en-US" sz="1400" dirty="0" err="1"/>
              <a:t>pornirea</a:t>
            </a:r>
            <a:r>
              <a:rPr lang="en-US" sz="1400" dirty="0"/>
              <a:t> shell-</a:t>
            </a:r>
            <a:r>
              <a:rPr lang="en-US" sz="1400" dirty="0" err="1"/>
              <a:t>ului</a:t>
            </a:r>
            <a:r>
              <a:rPr lang="en-US" sz="1400" dirty="0"/>
              <a:t> Windows (Explorer).</a:t>
            </a:r>
          </a:p>
        </p:txBody>
      </p:sp>
      <p:sp>
        <p:nvSpPr>
          <p:cNvPr id="4" name="Rectangle: Rounded Corners 3">
            <a:extLst>
              <a:ext uri="{FF2B5EF4-FFF2-40B4-BE49-F238E27FC236}">
                <a16:creationId xmlns:a16="http://schemas.microsoft.com/office/drawing/2014/main" id="{804DF3A8-AE76-B86D-8117-1BCD861581DB}"/>
              </a:ext>
            </a:extLst>
          </p:cNvPr>
          <p:cNvSpPr/>
          <p:nvPr/>
        </p:nvSpPr>
        <p:spPr>
          <a:xfrm>
            <a:off x="6018176" y="2105220"/>
            <a:ext cx="1367940" cy="74012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Terminal</a:t>
            </a:r>
          </a:p>
          <a:p>
            <a:pPr algn="ctr"/>
            <a:r>
              <a:rPr lang="en-US" sz="1400" dirty="0"/>
              <a:t>Server Service</a:t>
            </a:r>
          </a:p>
          <a:p>
            <a:pPr algn="ctr"/>
            <a:r>
              <a:rPr lang="en-US" sz="1400" dirty="0"/>
              <a:t>(termserv.exe)</a:t>
            </a:r>
          </a:p>
        </p:txBody>
      </p:sp>
      <p:sp>
        <p:nvSpPr>
          <p:cNvPr id="7" name="Rectangle: Rounded Corners 6">
            <a:extLst>
              <a:ext uri="{FF2B5EF4-FFF2-40B4-BE49-F238E27FC236}">
                <a16:creationId xmlns:a16="http://schemas.microsoft.com/office/drawing/2014/main" id="{4C15273C-CA1D-9A69-9AA3-753A4CD921FA}"/>
              </a:ext>
            </a:extLst>
          </p:cNvPr>
          <p:cNvSpPr/>
          <p:nvPr/>
        </p:nvSpPr>
        <p:spPr>
          <a:xfrm>
            <a:off x="7647160" y="2105220"/>
            <a:ext cx="968302" cy="74012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SMSS.exe</a:t>
            </a:r>
          </a:p>
        </p:txBody>
      </p:sp>
      <p:cxnSp>
        <p:nvCxnSpPr>
          <p:cNvPr id="9" name="Straight Arrow Connector 8">
            <a:extLst>
              <a:ext uri="{FF2B5EF4-FFF2-40B4-BE49-F238E27FC236}">
                <a16:creationId xmlns:a16="http://schemas.microsoft.com/office/drawing/2014/main" id="{0A7696D9-812C-5818-62C9-254DAD6B7BC9}"/>
              </a:ext>
            </a:extLst>
          </p:cNvPr>
          <p:cNvCxnSpPr>
            <a:cxnSpLocks/>
            <a:stCxn id="4" idx="3"/>
            <a:endCxn id="7" idx="1"/>
          </p:cNvCxnSpPr>
          <p:nvPr/>
        </p:nvCxnSpPr>
        <p:spPr>
          <a:xfrm>
            <a:off x="7386116" y="2475281"/>
            <a:ext cx="261044" cy="0"/>
          </a:xfrm>
          <a:prstGeom prst="straightConnector1">
            <a:avLst/>
          </a:prstGeom>
          <a:ln w="19050">
            <a:solidFill>
              <a:schemeClr val="accent2">
                <a:lumMod val="50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188FA8E-4BCC-17B4-B8F7-6E9178EE1175}"/>
              </a:ext>
            </a:extLst>
          </p:cNvPr>
          <p:cNvSpPr/>
          <p:nvPr/>
        </p:nvSpPr>
        <p:spPr>
          <a:xfrm>
            <a:off x="9007396" y="2105220"/>
            <a:ext cx="1416579" cy="74012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sz="1400" dirty="0"/>
              <a:t>WinLogon.exe</a:t>
            </a:r>
          </a:p>
        </p:txBody>
      </p:sp>
      <p:sp>
        <p:nvSpPr>
          <p:cNvPr id="13" name="Rectangle: Rounded Corners 12">
            <a:extLst>
              <a:ext uri="{FF2B5EF4-FFF2-40B4-BE49-F238E27FC236}">
                <a16:creationId xmlns:a16="http://schemas.microsoft.com/office/drawing/2014/main" id="{A87F966E-31D6-7380-D505-329C2F34C77F}"/>
              </a:ext>
            </a:extLst>
          </p:cNvPr>
          <p:cNvSpPr/>
          <p:nvPr/>
        </p:nvSpPr>
        <p:spPr>
          <a:xfrm>
            <a:off x="9150482" y="2475280"/>
            <a:ext cx="1147864" cy="257783"/>
          </a:xfrm>
          <a:prstGeom prst="round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Winnotify.dll</a:t>
            </a:r>
          </a:p>
        </p:txBody>
      </p:sp>
      <p:cxnSp>
        <p:nvCxnSpPr>
          <p:cNvPr id="14" name="Straight Arrow Connector 13">
            <a:extLst>
              <a:ext uri="{FF2B5EF4-FFF2-40B4-BE49-F238E27FC236}">
                <a16:creationId xmlns:a16="http://schemas.microsoft.com/office/drawing/2014/main" id="{F0E09354-409F-A38B-7528-D1AFE7A81438}"/>
              </a:ext>
            </a:extLst>
          </p:cNvPr>
          <p:cNvCxnSpPr>
            <a:cxnSpLocks/>
            <a:stCxn id="7" idx="3"/>
            <a:endCxn id="10" idx="1"/>
          </p:cNvCxnSpPr>
          <p:nvPr/>
        </p:nvCxnSpPr>
        <p:spPr>
          <a:xfrm>
            <a:off x="8615462" y="2475281"/>
            <a:ext cx="391934" cy="0"/>
          </a:xfrm>
          <a:prstGeom prst="straightConnector1">
            <a:avLst/>
          </a:prstGeom>
          <a:ln w="19050">
            <a:solidFill>
              <a:schemeClr val="accent2">
                <a:lumMod val="50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1855B6E-AC5F-476D-547D-60C4B884FA81}"/>
              </a:ext>
            </a:extLst>
          </p:cNvPr>
          <p:cNvSpPr/>
          <p:nvPr/>
        </p:nvSpPr>
        <p:spPr>
          <a:xfrm>
            <a:off x="9007395" y="3360008"/>
            <a:ext cx="1416579" cy="288515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sz="1400" dirty="0"/>
              <a:t>Terminal Server Stack Instance</a:t>
            </a:r>
          </a:p>
          <a:p>
            <a:pPr algn="ctr"/>
            <a:r>
              <a:rPr lang="en-US" sz="1400" dirty="0"/>
              <a:t>(Termdd.sys)</a:t>
            </a:r>
          </a:p>
          <a:p>
            <a:pPr algn="ctr"/>
            <a:r>
              <a:rPr lang="en-US" sz="1400" dirty="0"/>
              <a:t>(1..N)</a:t>
            </a:r>
          </a:p>
        </p:txBody>
      </p:sp>
      <p:sp>
        <p:nvSpPr>
          <p:cNvPr id="21" name="Rectangle: Rounded Corners 20">
            <a:extLst>
              <a:ext uri="{FF2B5EF4-FFF2-40B4-BE49-F238E27FC236}">
                <a16:creationId xmlns:a16="http://schemas.microsoft.com/office/drawing/2014/main" id="{005E503E-0460-1557-FD6C-5E3CA45F9594}"/>
              </a:ext>
            </a:extLst>
          </p:cNvPr>
          <p:cNvSpPr/>
          <p:nvPr/>
        </p:nvSpPr>
        <p:spPr>
          <a:xfrm>
            <a:off x="9150481" y="5818431"/>
            <a:ext cx="1147864" cy="257783"/>
          </a:xfrm>
          <a:prstGeom prst="round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TdTcp.sys</a:t>
            </a:r>
          </a:p>
        </p:txBody>
      </p:sp>
      <p:sp>
        <p:nvSpPr>
          <p:cNvPr id="22" name="Rectangle: Rounded Corners 21">
            <a:extLst>
              <a:ext uri="{FF2B5EF4-FFF2-40B4-BE49-F238E27FC236}">
                <a16:creationId xmlns:a16="http://schemas.microsoft.com/office/drawing/2014/main" id="{CE1D5B4B-99F3-FB34-4358-87E14BF66A55}"/>
              </a:ext>
            </a:extLst>
          </p:cNvPr>
          <p:cNvSpPr/>
          <p:nvPr/>
        </p:nvSpPr>
        <p:spPr>
          <a:xfrm>
            <a:off x="9150481" y="5521961"/>
            <a:ext cx="1147864" cy="257783"/>
          </a:xfrm>
          <a:prstGeom prst="round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TdPipe.dll</a:t>
            </a:r>
          </a:p>
        </p:txBody>
      </p:sp>
      <p:sp>
        <p:nvSpPr>
          <p:cNvPr id="23" name="Rectangle: Rounded Corners 22">
            <a:extLst>
              <a:ext uri="{FF2B5EF4-FFF2-40B4-BE49-F238E27FC236}">
                <a16:creationId xmlns:a16="http://schemas.microsoft.com/office/drawing/2014/main" id="{1C586925-452F-AF16-EFD0-AF983F7BE6C9}"/>
              </a:ext>
            </a:extLst>
          </p:cNvPr>
          <p:cNvSpPr/>
          <p:nvPr/>
        </p:nvSpPr>
        <p:spPr>
          <a:xfrm>
            <a:off x="9150481" y="4581806"/>
            <a:ext cx="1147864" cy="901467"/>
          </a:xfrm>
          <a:prstGeom prst="round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Remote </a:t>
            </a:r>
            <a:r>
              <a:rPr lang="en-US" sz="1200" dirty="0" err="1"/>
              <a:t>Winstation</a:t>
            </a:r>
            <a:r>
              <a:rPr lang="en-US" sz="1200" dirty="0"/>
              <a:t> Driver</a:t>
            </a:r>
            <a:br>
              <a:rPr lang="en-US" sz="1200" dirty="0"/>
            </a:br>
            <a:r>
              <a:rPr lang="en-US" sz="1200" dirty="0"/>
              <a:t>(RdpWD.sys)</a:t>
            </a:r>
          </a:p>
        </p:txBody>
      </p:sp>
      <p:sp>
        <p:nvSpPr>
          <p:cNvPr id="27" name="Rectangle: Rounded Corners 26">
            <a:extLst>
              <a:ext uri="{FF2B5EF4-FFF2-40B4-BE49-F238E27FC236}">
                <a16:creationId xmlns:a16="http://schemas.microsoft.com/office/drawing/2014/main" id="{84A0003D-2CBC-0ABE-5D79-7F3B88DA95B9}"/>
              </a:ext>
            </a:extLst>
          </p:cNvPr>
          <p:cNvSpPr/>
          <p:nvPr/>
        </p:nvSpPr>
        <p:spPr>
          <a:xfrm>
            <a:off x="10695992" y="2105220"/>
            <a:ext cx="1367940" cy="74012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sz="1400" dirty="0"/>
              <a:t>CSRSS.exe</a:t>
            </a:r>
          </a:p>
        </p:txBody>
      </p:sp>
      <p:cxnSp>
        <p:nvCxnSpPr>
          <p:cNvPr id="28" name="Straight Arrow Connector 27">
            <a:extLst>
              <a:ext uri="{FF2B5EF4-FFF2-40B4-BE49-F238E27FC236}">
                <a16:creationId xmlns:a16="http://schemas.microsoft.com/office/drawing/2014/main" id="{F56FD835-64C3-485C-1795-C658398B97A6}"/>
              </a:ext>
            </a:extLst>
          </p:cNvPr>
          <p:cNvCxnSpPr>
            <a:cxnSpLocks/>
            <a:stCxn id="10" idx="3"/>
            <a:endCxn id="27" idx="1"/>
          </p:cNvCxnSpPr>
          <p:nvPr/>
        </p:nvCxnSpPr>
        <p:spPr>
          <a:xfrm>
            <a:off x="10423975" y="2475281"/>
            <a:ext cx="272017" cy="0"/>
          </a:xfrm>
          <a:prstGeom prst="straightConnector1">
            <a:avLst/>
          </a:prstGeom>
          <a:ln w="19050">
            <a:solidFill>
              <a:schemeClr val="accent2">
                <a:lumMod val="50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879B4AE-7196-1608-9B89-28DEAA87E896}"/>
              </a:ext>
            </a:extLst>
          </p:cNvPr>
          <p:cNvSpPr/>
          <p:nvPr/>
        </p:nvSpPr>
        <p:spPr>
          <a:xfrm>
            <a:off x="10806030" y="2475280"/>
            <a:ext cx="1147864" cy="257783"/>
          </a:xfrm>
          <a:prstGeom prst="round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Win32KSrv.dll</a:t>
            </a:r>
          </a:p>
        </p:txBody>
      </p:sp>
      <p:cxnSp>
        <p:nvCxnSpPr>
          <p:cNvPr id="32" name="Straight Arrow Connector 31">
            <a:extLst>
              <a:ext uri="{FF2B5EF4-FFF2-40B4-BE49-F238E27FC236}">
                <a16:creationId xmlns:a16="http://schemas.microsoft.com/office/drawing/2014/main" id="{1E5E9C07-B35F-95E4-4887-4BF4BCA6D903}"/>
              </a:ext>
            </a:extLst>
          </p:cNvPr>
          <p:cNvCxnSpPr>
            <a:cxnSpLocks/>
            <a:stCxn id="10" idx="2"/>
            <a:endCxn id="18" idx="0"/>
          </p:cNvCxnSpPr>
          <p:nvPr/>
        </p:nvCxnSpPr>
        <p:spPr>
          <a:xfrm flipH="1">
            <a:off x="9715685" y="2845341"/>
            <a:ext cx="1" cy="514667"/>
          </a:xfrm>
          <a:prstGeom prst="straightConnector1">
            <a:avLst/>
          </a:prstGeom>
          <a:ln w="19050">
            <a:solidFill>
              <a:schemeClr val="accent2">
                <a:lumMod val="50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A64C62-828F-B2FD-6C90-E47240AACBCB}"/>
              </a:ext>
            </a:extLst>
          </p:cNvPr>
          <p:cNvCxnSpPr/>
          <p:nvPr/>
        </p:nvCxnSpPr>
        <p:spPr>
          <a:xfrm>
            <a:off x="6132853" y="3112851"/>
            <a:ext cx="5981323" cy="0"/>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B716AE7-779D-3D55-49DB-07892EEB2C90}"/>
              </a:ext>
            </a:extLst>
          </p:cNvPr>
          <p:cNvCxnSpPr>
            <a:cxnSpLocks/>
          </p:cNvCxnSpPr>
          <p:nvPr/>
        </p:nvCxnSpPr>
        <p:spPr>
          <a:xfrm>
            <a:off x="8774346" y="1920390"/>
            <a:ext cx="0" cy="4736822"/>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BD076-1793-3009-88B6-4382D19B7E11}"/>
              </a:ext>
            </a:extLst>
          </p:cNvPr>
          <p:cNvSpPr txBox="1"/>
          <p:nvPr/>
        </p:nvSpPr>
        <p:spPr>
          <a:xfrm>
            <a:off x="8976397" y="1816759"/>
            <a:ext cx="1064715" cy="307777"/>
          </a:xfrm>
          <a:prstGeom prst="rect">
            <a:avLst/>
          </a:prstGeom>
          <a:noFill/>
        </p:spPr>
        <p:txBody>
          <a:bodyPr wrap="none" rtlCol="0">
            <a:spAutoFit/>
          </a:bodyPr>
          <a:lstStyle/>
          <a:p>
            <a:r>
              <a:rPr lang="en-US" sz="1400" dirty="0"/>
              <a:t>Session 1..N</a:t>
            </a:r>
          </a:p>
        </p:txBody>
      </p:sp>
      <p:sp>
        <p:nvSpPr>
          <p:cNvPr id="41" name="TextBox 40">
            <a:extLst>
              <a:ext uri="{FF2B5EF4-FFF2-40B4-BE49-F238E27FC236}">
                <a16:creationId xmlns:a16="http://schemas.microsoft.com/office/drawing/2014/main" id="{99B28994-7571-E233-C9B2-B519A8E8C334}"/>
              </a:ext>
            </a:extLst>
          </p:cNvPr>
          <p:cNvSpPr txBox="1"/>
          <p:nvPr/>
        </p:nvSpPr>
        <p:spPr>
          <a:xfrm>
            <a:off x="8926327" y="6326701"/>
            <a:ext cx="1196161" cy="307777"/>
          </a:xfrm>
          <a:prstGeom prst="rect">
            <a:avLst/>
          </a:prstGeom>
          <a:noFill/>
        </p:spPr>
        <p:txBody>
          <a:bodyPr wrap="none" rtlCol="0">
            <a:spAutoFit/>
          </a:bodyPr>
          <a:lstStyle/>
          <a:p>
            <a:r>
              <a:rPr lang="en-US" sz="1400" dirty="0"/>
              <a:t>Session Space</a:t>
            </a:r>
          </a:p>
        </p:txBody>
      </p:sp>
      <p:sp>
        <p:nvSpPr>
          <p:cNvPr id="42" name="TextBox 41">
            <a:extLst>
              <a:ext uri="{FF2B5EF4-FFF2-40B4-BE49-F238E27FC236}">
                <a16:creationId xmlns:a16="http://schemas.microsoft.com/office/drawing/2014/main" id="{94BC3C77-E831-14CE-3BB7-A807BD6F4ACA}"/>
              </a:ext>
            </a:extLst>
          </p:cNvPr>
          <p:cNvSpPr txBox="1"/>
          <p:nvPr/>
        </p:nvSpPr>
        <p:spPr>
          <a:xfrm>
            <a:off x="6056694" y="3124064"/>
            <a:ext cx="652679" cy="307777"/>
          </a:xfrm>
          <a:prstGeom prst="rect">
            <a:avLst/>
          </a:prstGeom>
          <a:noFill/>
        </p:spPr>
        <p:txBody>
          <a:bodyPr wrap="none" rtlCol="0">
            <a:spAutoFit/>
          </a:bodyPr>
          <a:lstStyle/>
          <a:p>
            <a:r>
              <a:rPr lang="en-US" sz="1400" dirty="0"/>
              <a:t>Kernel</a:t>
            </a:r>
          </a:p>
        </p:txBody>
      </p:sp>
      <p:sp>
        <p:nvSpPr>
          <p:cNvPr id="43" name="TextBox 42">
            <a:extLst>
              <a:ext uri="{FF2B5EF4-FFF2-40B4-BE49-F238E27FC236}">
                <a16:creationId xmlns:a16="http://schemas.microsoft.com/office/drawing/2014/main" id="{4EEEF154-2DDB-4A55-D62B-53A8D5D4B97D}"/>
              </a:ext>
            </a:extLst>
          </p:cNvPr>
          <p:cNvSpPr txBox="1"/>
          <p:nvPr/>
        </p:nvSpPr>
        <p:spPr>
          <a:xfrm>
            <a:off x="6062398" y="2810681"/>
            <a:ext cx="522900" cy="307777"/>
          </a:xfrm>
          <a:prstGeom prst="rect">
            <a:avLst/>
          </a:prstGeom>
          <a:noFill/>
        </p:spPr>
        <p:txBody>
          <a:bodyPr wrap="none" rtlCol="0">
            <a:spAutoFit/>
          </a:bodyPr>
          <a:lstStyle/>
          <a:p>
            <a:r>
              <a:rPr lang="en-US" sz="1400" dirty="0"/>
              <a:t>User</a:t>
            </a:r>
          </a:p>
        </p:txBody>
      </p:sp>
      <p:sp>
        <p:nvSpPr>
          <p:cNvPr id="44" name="Rectangle: Rounded Corners 43">
            <a:extLst>
              <a:ext uri="{FF2B5EF4-FFF2-40B4-BE49-F238E27FC236}">
                <a16:creationId xmlns:a16="http://schemas.microsoft.com/office/drawing/2014/main" id="{985CA38A-B40F-C380-726D-97F207AF476B}"/>
              </a:ext>
            </a:extLst>
          </p:cNvPr>
          <p:cNvSpPr/>
          <p:nvPr/>
        </p:nvSpPr>
        <p:spPr>
          <a:xfrm>
            <a:off x="10695992" y="3360008"/>
            <a:ext cx="1367941" cy="74012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GDI.USER</a:t>
            </a:r>
            <a:br>
              <a:rPr lang="en-US" sz="1400" dirty="0"/>
            </a:br>
            <a:r>
              <a:rPr lang="en-US" sz="1400" dirty="0"/>
              <a:t>Win32K.sys</a:t>
            </a:r>
          </a:p>
        </p:txBody>
      </p:sp>
      <p:sp>
        <p:nvSpPr>
          <p:cNvPr id="47" name="TextBox 46">
            <a:extLst>
              <a:ext uri="{FF2B5EF4-FFF2-40B4-BE49-F238E27FC236}">
                <a16:creationId xmlns:a16="http://schemas.microsoft.com/office/drawing/2014/main" id="{83E3BC1A-AD7B-DBA9-1E61-E542B7486B59}"/>
              </a:ext>
            </a:extLst>
          </p:cNvPr>
          <p:cNvSpPr txBox="1"/>
          <p:nvPr/>
        </p:nvSpPr>
        <p:spPr>
          <a:xfrm>
            <a:off x="10188589" y="3380362"/>
            <a:ext cx="773545" cy="276999"/>
          </a:xfrm>
          <a:prstGeom prst="rect">
            <a:avLst/>
          </a:prstGeom>
          <a:noFill/>
        </p:spPr>
        <p:txBody>
          <a:bodyPr wrap="none" rtlCol="0">
            <a:spAutoFit/>
          </a:bodyPr>
          <a:lstStyle/>
          <a:p>
            <a:r>
              <a:rPr lang="en-US" sz="1200" dirty="0"/>
              <a:t>Keyboard</a:t>
            </a:r>
          </a:p>
        </p:txBody>
      </p:sp>
      <p:sp>
        <p:nvSpPr>
          <p:cNvPr id="48" name="TextBox 47">
            <a:extLst>
              <a:ext uri="{FF2B5EF4-FFF2-40B4-BE49-F238E27FC236}">
                <a16:creationId xmlns:a16="http://schemas.microsoft.com/office/drawing/2014/main" id="{EC6E1DBD-4A56-ED67-4326-5120A2915C21}"/>
              </a:ext>
            </a:extLst>
          </p:cNvPr>
          <p:cNvSpPr txBox="1"/>
          <p:nvPr/>
        </p:nvSpPr>
        <p:spPr>
          <a:xfrm>
            <a:off x="10251347" y="3826360"/>
            <a:ext cx="615874" cy="276999"/>
          </a:xfrm>
          <a:prstGeom prst="rect">
            <a:avLst/>
          </a:prstGeom>
          <a:noFill/>
        </p:spPr>
        <p:txBody>
          <a:bodyPr wrap="none" rtlCol="0">
            <a:spAutoFit/>
          </a:bodyPr>
          <a:lstStyle/>
          <a:p>
            <a:r>
              <a:rPr lang="en-US" sz="1200" dirty="0"/>
              <a:t>Mouse</a:t>
            </a:r>
          </a:p>
        </p:txBody>
      </p:sp>
      <p:sp>
        <p:nvSpPr>
          <p:cNvPr id="49" name="Rectangle: Rounded Corners 48">
            <a:extLst>
              <a:ext uri="{FF2B5EF4-FFF2-40B4-BE49-F238E27FC236}">
                <a16:creationId xmlns:a16="http://schemas.microsoft.com/office/drawing/2014/main" id="{52D75D62-A70C-A383-EAFC-A55A2D0DB237}"/>
              </a:ext>
            </a:extLst>
          </p:cNvPr>
          <p:cNvSpPr/>
          <p:nvPr/>
        </p:nvSpPr>
        <p:spPr>
          <a:xfrm>
            <a:off x="10694593" y="4134500"/>
            <a:ext cx="1367941" cy="740121"/>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Remote Display Driver</a:t>
            </a:r>
            <a:br>
              <a:rPr lang="en-US" sz="1400" dirty="0"/>
            </a:br>
            <a:r>
              <a:rPr lang="en-US" sz="1400" dirty="0"/>
              <a:t>RdpDD.sys</a:t>
            </a:r>
          </a:p>
        </p:txBody>
      </p:sp>
      <p:cxnSp>
        <p:nvCxnSpPr>
          <p:cNvPr id="50" name="Straight Arrow Connector 49">
            <a:extLst>
              <a:ext uri="{FF2B5EF4-FFF2-40B4-BE49-F238E27FC236}">
                <a16:creationId xmlns:a16="http://schemas.microsoft.com/office/drawing/2014/main" id="{552F34AC-0092-FC68-D305-0EFCEBFF9FF1}"/>
              </a:ext>
            </a:extLst>
          </p:cNvPr>
          <p:cNvCxnSpPr>
            <a:cxnSpLocks/>
          </p:cNvCxnSpPr>
          <p:nvPr/>
        </p:nvCxnSpPr>
        <p:spPr>
          <a:xfrm>
            <a:off x="10439354" y="4504560"/>
            <a:ext cx="272017" cy="0"/>
          </a:xfrm>
          <a:prstGeom prst="straightConnector1">
            <a:avLst/>
          </a:prstGeom>
          <a:ln w="19050">
            <a:solidFill>
              <a:schemeClr val="accent2">
                <a:lumMod val="50000"/>
              </a:schemeClr>
            </a:solidFill>
            <a:headEnd type="arrow"/>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28208B7-3DC7-05A2-7D99-3E3AF473C2CA}"/>
              </a:ext>
            </a:extLst>
          </p:cNvPr>
          <p:cNvSpPr txBox="1"/>
          <p:nvPr/>
        </p:nvSpPr>
        <p:spPr>
          <a:xfrm>
            <a:off x="10290889" y="4535702"/>
            <a:ext cx="545342" cy="276999"/>
          </a:xfrm>
          <a:prstGeom prst="rect">
            <a:avLst/>
          </a:prstGeom>
          <a:noFill/>
        </p:spPr>
        <p:txBody>
          <a:bodyPr wrap="none" rtlCol="0">
            <a:spAutoFit/>
          </a:bodyPr>
          <a:lstStyle/>
          <a:p>
            <a:r>
              <a:rPr lang="en-US" sz="1200" dirty="0"/>
              <a:t>Video</a:t>
            </a:r>
          </a:p>
        </p:txBody>
      </p:sp>
      <p:sp>
        <p:nvSpPr>
          <p:cNvPr id="52" name="TextBox 51">
            <a:extLst>
              <a:ext uri="{FF2B5EF4-FFF2-40B4-BE49-F238E27FC236}">
                <a16:creationId xmlns:a16="http://schemas.microsoft.com/office/drawing/2014/main" id="{23FDA5E6-1E27-CF75-07E0-FBF77BB441F0}"/>
              </a:ext>
            </a:extLst>
          </p:cNvPr>
          <p:cNvSpPr txBox="1"/>
          <p:nvPr/>
        </p:nvSpPr>
        <p:spPr>
          <a:xfrm>
            <a:off x="7751491" y="1817577"/>
            <a:ext cx="859531" cy="307777"/>
          </a:xfrm>
          <a:prstGeom prst="rect">
            <a:avLst/>
          </a:prstGeom>
          <a:noFill/>
        </p:spPr>
        <p:txBody>
          <a:bodyPr wrap="none" rtlCol="0">
            <a:spAutoFit/>
          </a:bodyPr>
          <a:lstStyle/>
          <a:p>
            <a:r>
              <a:rPr lang="en-US" sz="1400" dirty="0"/>
              <a:t>Session 0</a:t>
            </a:r>
          </a:p>
        </p:txBody>
      </p:sp>
      <p:sp>
        <p:nvSpPr>
          <p:cNvPr id="53" name="TextBox 52">
            <a:extLst>
              <a:ext uri="{FF2B5EF4-FFF2-40B4-BE49-F238E27FC236}">
                <a16:creationId xmlns:a16="http://schemas.microsoft.com/office/drawing/2014/main" id="{079EE156-FB85-A7F7-DEC3-4577AD44A88D}"/>
              </a:ext>
            </a:extLst>
          </p:cNvPr>
          <p:cNvSpPr txBox="1"/>
          <p:nvPr/>
        </p:nvSpPr>
        <p:spPr>
          <a:xfrm>
            <a:off x="7524359" y="6326700"/>
            <a:ext cx="1172372" cy="307777"/>
          </a:xfrm>
          <a:prstGeom prst="rect">
            <a:avLst/>
          </a:prstGeom>
          <a:noFill/>
        </p:spPr>
        <p:txBody>
          <a:bodyPr wrap="none" rtlCol="0">
            <a:spAutoFit/>
          </a:bodyPr>
          <a:lstStyle/>
          <a:p>
            <a:r>
              <a:rPr lang="en-US" sz="1400" dirty="0"/>
              <a:t>System Space</a:t>
            </a:r>
          </a:p>
        </p:txBody>
      </p:sp>
      <p:cxnSp>
        <p:nvCxnSpPr>
          <p:cNvPr id="45" name="Straight Arrow Connector 44">
            <a:extLst>
              <a:ext uri="{FF2B5EF4-FFF2-40B4-BE49-F238E27FC236}">
                <a16:creationId xmlns:a16="http://schemas.microsoft.com/office/drawing/2014/main" id="{FF4372BB-8B8A-41AD-0F5A-9E957AC93C7B}"/>
              </a:ext>
            </a:extLst>
          </p:cNvPr>
          <p:cNvCxnSpPr>
            <a:cxnSpLocks/>
          </p:cNvCxnSpPr>
          <p:nvPr/>
        </p:nvCxnSpPr>
        <p:spPr>
          <a:xfrm>
            <a:off x="10423975" y="3668543"/>
            <a:ext cx="272017" cy="0"/>
          </a:xfrm>
          <a:prstGeom prst="straightConnector1">
            <a:avLst/>
          </a:prstGeom>
          <a:ln w="19050">
            <a:solidFill>
              <a:schemeClr val="accent2">
                <a:lumMod val="50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52358F4-E320-2C56-9F3A-104C68A1F7D6}"/>
              </a:ext>
            </a:extLst>
          </p:cNvPr>
          <p:cNvCxnSpPr>
            <a:cxnSpLocks/>
          </p:cNvCxnSpPr>
          <p:nvPr/>
        </p:nvCxnSpPr>
        <p:spPr>
          <a:xfrm>
            <a:off x="10423975" y="3843636"/>
            <a:ext cx="272017" cy="0"/>
          </a:xfrm>
          <a:prstGeom prst="straightConnector1">
            <a:avLst/>
          </a:prstGeom>
          <a:ln w="19050">
            <a:solidFill>
              <a:schemeClr val="accent2">
                <a:lumMod val="50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6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animEffect transition="in" filter="fade">
                                      <p:cBhvr>
                                        <p:cTn id="69" dur="500"/>
                                        <p:tgtEl>
                                          <p:spTgt spid="31"/>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p:cTn id="77" dur="500" fill="hold"/>
                                        <p:tgtEl>
                                          <p:spTgt spid="39"/>
                                        </p:tgtEl>
                                        <p:attrNameLst>
                                          <p:attrName>ppt_w</p:attrName>
                                        </p:attrNameLst>
                                      </p:cBhvr>
                                      <p:tavLst>
                                        <p:tav tm="0">
                                          <p:val>
                                            <p:fltVal val="0"/>
                                          </p:val>
                                        </p:tav>
                                        <p:tav tm="100000">
                                          <p:val>
                                            <p:strVal val="#ppt_w"/>
                                          </p:val>
                                        </p:tav>
                                      </p:tavLst>
                                    </p:anim>
                                    <p:anim calcmode="lin" valueType="num">
                                      <p:cBhvr>
                                        <p:cTn id="78" dur="500" fill="hold"/>
                                        <p:tgtEl>
                                          <p:spTgt spid="39"/>
                                        </p:tgtEl>
                                        <p:attrNameLst>
                                          <p:attrName>ppt_h</p:attrName>
                                        </p:attrNameLst>
                                      </p:cBhvr>
                                      <p:tavLst>
                                        <p:tav tm="0">
                                          <p:val>
                                            <p:fltVal val="0"/>
                                          </p:val>
                                        </p:tav>
                                        <p:tav tm="100000">
                                          <p:val>
                                            <p:strVal val="#ppt_h"/>
                                          </p:val>
                                        </p:tav>
                                      </p:tavLst>
                                    </p:anim>
                                    <p:animEffect transition="in" filter="fade">
                                      <p:cBhvr>
                                        <p:cTn id="79" dur="500"/>
                                        <p:tgtEl>
                                          <p:spTgt spid="39"/>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p:cTn id="82" dur="500" fill="hold"/>
                                        <p:tgtEl>
                                          <p:spTgt spid="42"/>
                                        </p:tgtEl>
                                        <p:attrNameLst>
                                          <p:attrName>ppt_w</p:attrName>
                                        </p:attrNameLst>
                                      </p:cBhvr>
                                      <p:tavLst>
                                        <p:tav tm="0">
                                          <p:val>
                                            <p:fltVal val="0"/>
                                          </p:val>
                                        </p:tav>
                                        <p:tav tm="100000">
                                          <p:val>
                                            <p:strVal val="#ppt_w"/>
                                          </p:val>
                                        </p:tav>
                                      </p:tavLst>
                                    </p:anim>
                                    <p:anim calcmode="lin" valueType="num">
                                      <p:cBhvr>
                                        <p:cTn id="83" dur="500" fill="hold"/>
                                        <p:tgtEl>
                                          <p:spTgt spid="42"/>
                                        </p:tgtEl>
                                        <p:attrNameLst>
                                          <p:attrName>ppt_h</p:attrName>
                                        </p:attrNameLst>
                                      </p:cBhvr>
                                      <p:tavLst>
                                        <p:tav tm="0">
                                          <p:val>
                                            <p:fltVal val="0"/>
                                          </p:val>
                                        </p:tav>
                                        <p:tav tm="100000">
                                          <p:val>
                                            <p:strVal val="#ppt_h"/>
                                          </p:val>
                                        </p:tav>
                                      </p:tavLst>
                                    </p:anim>
                                    <p:animEffect transition="in" filter="fade">
                                      <p:cBhvr>
                                        <p:cTn id="84" dur="500"/>
                                        <p:tgtEl>
                                          <p:spTgt spid="42"/>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ppt_w</p:attrName>
                                        </p:attrNameLst>
                                      </p:cBhvr>
                                      <p:tavLst>
                                        <p:tav tm="0">
                                          <p:val>
                                            <p:fltVal val="0"/>
                                          </p:val>
                                        </p:tav>
                                        <p:tav tm="100000">
                                          <p:val>
                                            <p:strVal val="#ppt_w"/>
                                          </p:val>
                                        </p:tav>
                                      </p:tavLst>
                                    </p:anim>
                                    <p:anim calcmode="lin" valueType="num">
                                      <p:cBhvr>
                                        <p:cTn id="88" dur="500" fill="hold"/>
                                        <p:tgtEl>
                                          <p:spTgt spid="43"/>
                                        </p:tgtEl>
                                        <p:attrNameLst>
                                          <p:attrName>ppt_h</p:attrName>
                                        </p:attrNameLst>
                                      </p:cBhvr>
                                      <p:tavLst>
                                        <p:tav tm="0">
                                          <p:val>
                                            <p:fltVal val="0"/>
                                          </p:val>
                                        </p:tav>
                                        <p:tav tm="100000">
                                          <p:val>
                                            <p:strVal val="#ppt_h"/>
                                          </p:val>
                                        </p:tav>
                                      </p:tavLst>
                                    </p:anim>
                                    <p:animEffect transition="in" filter="fade">
                                      <p:cBhvr>
                                        <p:cTn id="89" dur="500"/>
                                        <p:tgtEl>
                                          <p:spTgt spid="4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 calcmode="lin" valueType="num">
                                      <p:cBhvr>
                                        <p:cTn id="92" dur="500" fill="hold"/>
                                        <p:tgtEl>
                                          <p:spTgt spid="44"/>
                                        </p:tgtEl>
                                        <p:attrNameLst>
                                          <p:attrName>ppt_w</p:attrName>
                                        </p:attrNameLst>
                                      </p:cBhvr>
                                      <p:tavLst>
                                        <p:tav tm="0">
                                          <p:val>
                                            <p:fltVal val="0"/>
                                          </p:val>
                                        </p:tav>
                                        <p:tav tm="100000">
                                          <p:val>
                                            <p:strVal val="#ppt_w"/>
                                          </p:val>
                                        </p:tav>
                                      </p:tavLst>
                                    </p:anim>
                                    <p:anim calcmode="lin" valueType="num">
                                      <p:cBhvr>
                                        <p:cTn id="93" dur="500" fill="hold"/>
                                        <p:tgtEl>
                                          <p:spTgt spid="44"/>
                                        </p:tgtEl>
                                        <p:attrNameLst>
                                          <p:attrName>ppt_h</p:attrName>
                                        </p:attrNameLst>
                                      </p:cBhvr>
                                      <p:tavLst>
                                        <p:tav tm="0">
                                          <p:val>
                                            <p:fltVal val="0"/>
                                          </p:val>
                                        </p:tav>
                                        <p:tav tm="100000">
                                          <p:val>
                                            <p:strVal val="#ppt_h"/>
                                          </p:val>
                                        </p:tav>
                                      </p:tavLst>
                                    </p:anim>
                                    <p:animEffect transition="in" filter="fade">
                                      <p:cBhvr>
                                        <p:cTn id="94" dur="500"/>
                                        <p:tgtEl>
                                          <p:spTgt spid="44"/>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p:cTn id="97" dur="500" fill="hold"/>
                                        <p:tgtEl>
                                          <p:spTgt spid="47"/>
                                        </p:tgtEl>
                                        <p:attrNameLst>
                                          <p:attrName>ppt_w</p:attrName>
                                        </p:attrNameLst>
                                      </p:cBhvr>
                                      <p:tavLst>
                                        <p:tav tm="0">
                                          <p:val>
                                            <p:fltVal val="0"/>
                                          </p:val>
                                        </p:tav>
                                        <p:tav tm="100000">
                                          <p:val>
                                            <p:strVal val="#ppt_w"/>
                                          </p:val>
                                        </p:tav>
                                      </p:tavLst>
                                    </p:anim>
                                    <p:anim calcmode="lin" valueType="num">
                                      <p:cBhvr>
                                        <p:cTn id="98" dur="500" fill="hold"/>
                                        <p:tgtEl>
                                          <p:spTgt spid="47"/>
                                        </p:tgtEl>
                                        <p:attrNameLst>
                                          <p:attrName>ppt_h</p:attrName>
                                        </p:attrNameLst>
                                      </p:cBhvr>
                                      <p:tavLst>
                                        <p:tav tm="0">
                                          <p:val>
                                            <p:fltVal val="0"/>
                                          </p:val>
                                        </p:tav>
                                        <p:tav tm="100000">
                                          <p:val>
                                            <p:strVal val="#ppt_h"/>
                                          </p:val>
                                        </p:tav>
                                      </p:tavLst>
                                    </p:anim>
                                    <p:animEffect transition="in" filter="fade">
                                      <p:cBhvr>
                                        <p:cTn id="99" dur="500"/>
                                        <p:tgtEl>
                                          <p:spTgt spid="4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 calcmode="lin" valueType="num">
                                      <p:cBhvr>
                                        <p:cTn id="102" dur="500" fill="hold"/>
                                        <p:tgtEl>
                                          <p:spTgt spid="48"/>
                                        </p:tgtEl>
                                        <p:attrNameLst>
                                          <p:attrName>ppt_w</p:attrName>
                                        </p:attrNameLst>
                                      </p:cBhvr>
                                      <p:tavLst>
                                        <p:tav tm="0">
                                          <p:val>
                                            <p:fltVal val="0"/>
                                          </p:val>
                                        </p:tav>
                                        <p:tav tm="100000">
                                          <p:val>
                                            <p:strVal val="#ppt_w"/>
                                          </p:val>
                                        </p:tav>
                                      </p:tavLst>
                                    </p:anim>
                                    <p:anim calcmode="lin" valueType="num">
                                      <p:cBhvr>
                                        <p:cTn id="103" dur="500" fill="hold"/>
                                        <p:tgtEl>
                                          <p:spTgt spid="48"/>
                                        </p:tgtEl>
                                        <p:attrNameLst>
                                          <p:attrName>ppt_h</p:attrName>
                                        </p:attrNameLst>
                                      </p:cBhvr>
                                      <p:tavLst>
                                        <p:tav tm="0">
                                          <p:val>
                                            <p:fltVal val="0"/>
                                          </p:val>
                                        </p:tav>
                                        <p:tav tm="100000">
                                          <p:val>
                                            <p:strVal val="#ppt_h"/>
                                          </p:val>
                                        </p:tav>
                                      </p:tavLst>
                                    </p:anim>
                                    <p:animEffect transition="in" filter="fade">
                                      <p:cBhvr>
                                        <p:cTn id="104" dur="500"/>
                                        <p:tgtEl>
                                          <p:spTgt spid="48"/>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p:cTn id="107" dur="500" fill="hold"/>
                                        <p:tgtEl>
                                          <p:spTgt spid="49"/>
                                        </p:tgtEl>
                                        <p:attrNameLst>
                                          <p:attrName>ppt_w</p:attrName>
                                        </p:attrNameLst>
                                      </p:cBhvr>
                                      <p:tavLst>
                                        <p:tav tm="0">
                                          <p:val>
                                            <p:fltVal val="0"/>
                                          </p:val>
                                        </p:tav>
                                        <p:tav tm="100000">
                                          <p:val>
                                            <p:strVal val="#ppt_w"/>
                                          </p:val>
                                        </p:tav>
                                      </p:tavLst>
                                    </p:anim>
                                    <p:anim calcmode="lin" valueType="num">
                                      <p:cBhvr>
                                        <p:cTn id="108" dur="500" fill="hold"/>
                                        <p:tgtEl>
                                          <p:spTgt spid="49"/>
                                        </p:tgtEl>
                                        <p:attrNameLst>
                                          <p:attrName>ppt_h</p:attrName>
                                        </p:attrNameLst>
                                      </p:cBhvr>
                                      <p:tavLst>
                                        <p:tav tm="0">
                                          <p:val>
                                            <p:fltVal val="0"/>
                                          </p:val>
                                        </p:tav>
                                        <p:tav tm="100000">
                                          <p:val>
                                            <p:strVal val="#ppt_h"/>
                                          </p:val>
                                        </p:tav>
                                      </p:tavLst>
                                    </p:anim>
                                    <p:animEffect transition="in" filter="fade">
                                      <p:cBhvr>
                                        <p:cTn id="109" dur="500"/>
                                        <p:tgtEl>
                                          <p:spTgt spid="49"/>
                                        </p:tgtEl>
                                      </p:cBhvr>
                                    </p:animEffect>
                                  </p:childTnLst>
                                </p:cTn>
                              </p:par>
                              <p:par>
                                <p:cTn id="110" presetID="53" presetClass="entr" presetSubtype="16" fill="hold" nodeType="withEffect">
                                  <p:stCondLst>
                                    <p:cond delay="0"/>
                                  </p:stCondLst>
                                  <p:childTnLst>
                                    <p:set>
                                      <p:cBhvr>
                                        <p:cTn id="111" dur="1" fill="hold">
                                          <p:stCondLst>
                                            <p:cond delay="0"/>
                                          </p:stCondLst>
                                        </p:cTn>
                                        <p:tgtEl>
                                          <p:spTgt spid="50"/>
                                        </p:tgtEl>
                                        <p:attrNameLst>
                                          <p:attrName>style.visibility</p:attrName>
                                        </p:attrNameLst>
                                      </p:cBhvr>
                                      <p:to>
                                        <p:strVal val="visible"/>
                                      </p:to>
                                    </p:set>
                                    <p:anim calcmode="lin" valueType="num">
                                      <p:cBhvr>
                                        <p:cTn id="112" dur="500" fill="hold"/>
                                        <p:tgtEl>
                                          <p:spTgt spid="50"/>
                                        </p:tgtEl>
                                        <p:attrNameLst>
                                          <p:attrName>ppt_w</p:attrName>
                                        </p:attrNameLst>
                                      </p:cBhvr>
                                      <p:tavLst>
                                        <p:tav tm="0">
                                          <p:val>
                                            <p:fltVal val="0"/>
                                          </p:val>
                                        </p:tav>
                                        <p:tav tm="100000">
                                          <p:val>
                                            <p:strVal val="#ppt_w"/>
                                          </p:val>
                                        </p:tav>
                                      </p:tavLst>
                                    </p:anim>
                                    <p:anim calcmode="lin" valueType="num">
                                      <p:cBhvr>
                                        <p:cTn id="113" dur="500" fill="hold"/>
                                        <p:tgtEl>
                                          <p:spTgt spid="50"/>
                                        </p:tgtEl>
                                        <p:attrNameLst>
                                          <p:attrName>ppt_h</p:attrName>
                                        </p:attrNameLst>
                                      </p:cBhvr>
                                      <p:tavLst>
                                        <p:tav tm="0">
                                          <p:val>
                                            <p:fltVal val="0"/>
                                          </p:val>
                                        </p:tav>
                                        <p:tav tm="100000">
                                          <p:val>
                                            <p:strVal val="#ppt_h"/>
                                          </p:val>
                                        </p:tav>
                                      </p:tavLst>
                                    </p:anim>
                                    <p:animEffect transition="in" filter="fade">
                                      <p:cBhvr>
                                        <p:cTn id="114" dur="500"/>
                                        <p:tgtEl>
                                          <p:spTgt spid="50"/>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 calcmode="lin" valueType="num">
                                      <p:cBhvr>
                                        <p:cTn id="117" dur="500" fill="hold"/>
                                        <p:tgtEl>
                                          <p:spTgt spid="51"/>
                                        </p:tgtEl>
                                        <p:attrNameLst>
                                          <p:attrName>ppt_w</p:attrName>
                                        </p:attrNameLst>
                                      </p:cBhvr>
                                      <p:tavLst>
                                        <p:tav tm="0">
                                          <p:val>
                                            <p:fltVal val="0"/>
                                          </p:val>
                                        </p:tav>
                                        <p:tav tm="100000">
                                          <p:val>
                                            <p:strVal val="#ppt_w"/>
                                          </p:val>
                                        </p:tav>
                                      </p:tavLst>
                                    </p:anim>
                                    <p:anim calcmode="lin" valueType="num">
                                      <p:cBhvr>
                                        <p:cTn id="118" dur="500" fill="hold"/>
                                        <p:tgtEl>
                                          <p:spTgt spid="51"/>
                                        </p:tgtEl>
                                        <p:attrNameLst>
                                          <p:attrName>ppt_h</p:attrName>
                                        </p:attrNameLst>
                                      </p:cBhvr>
                                      <p:tavLst>
                                        <p:tav tm="0">
                                          <p:val>
                                            <p:fltVal val="0"/>
                                          </p:val>
                                        </p:tav>
                                        <p:tav tm="100000">
                                          <p:val>
                                            <p:strVal val="#ppt_h"/>
                                          </p:val>
                                        </p:tav>
                                      </p:tavLst>
                                    </p:anim>
                                    <p:animEffect transition="in" filter="fade">
                                      <p:cBhvr>
                                        <p:cTn id="119" dur="500"/>
                                        <p:tgtEl>
                                          <p:spTgt spid="51"/>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anim calcmode="lin" valueType="num">
                                      <p:cBhvr>
                                        <p:cTn id="122" dur="500" fill="hold"/>
                                        <p:tgtEl>
                                          <p:spTgt spid="52"/>
                                        </p:tgtEl>
                                        <p:attrNameLst>
                                          <p:attrName>ppt_w</p:attrName>
                                        </p:attrNameLst>
                                      </p:cBhvr>
                                      <p:tavLst>
                                        <p:tav tm="0">
                                          <p:val>
                                            <p:fltVal val="0"/>
                                          </p:val>
                                        </p:tav>
                                        <p:tav tm="100000">
                                          <p:val>
                                            <p:strVal val="#ppt_w"/>
                                          </p:val>
                                        </p:tav>
                                      </p:tavLst>
                                    </p:anim>
                                    <p:anim calcmode="lin" valueType="num">
                                      <p:cBhvr>
                                        <p:cTn id="123" dur="500" fill="hold"/>
                                        <p:tgtEl>
                                          <p:spTgt spid="52"/>
                                        </p:tgtEl>
                                        <p:attrNameLst>
                                          <p:attrName>ppt_h</p:attrName>
                                        </p:attrNameLst>
                                      </p:cBhvr>
                                      <p:tavLst>
                                        <p:tav tm="0">
                                          <p:val>
                                            <p:fltVal val="0"/>
                                          </p:val>
                                        </p:tav>
                                        <p:tav tm="100000">
                                          <p:val>
                                            <p:strVal val="#ppt_h"/>
                                          </p:val>
                                        </p:tav>
                                      </p:tavLst>
                                    </p:anim>
                                    <p:animEffect transition="in" filter="fade">
                                      <p:cBhvr>
                                        <p:cTn id="124" dur="500"/>
                                        <p:tgtEl>
                                          <p:spTgt spid="52"/>
                                        </p:tgtEl>
                                      </p:cBhvr>
                                    </p:animEffect>
                                  </p:childTnLst>
                                </p:cTn>
                              </p:par>
                              <p:par>
                                <p:cTn id="125" presetID="53" presetClass="entr" presetSubtype="16" fill="hold" nodeType="withEffect">
                                  <p:stCondLst>
                                    <p:cond delay="0"/>
                                  </p:stCondLst>
                                  <p:childTnLst>
                                    <p:set>
                                      <p:cBhvr>
                                        <p:cTn id="126" dur="1" fill="hold">
                                          <p:stCondLst>
                                            <p:cond delay="0"/>
                                          </p:stCondLst>
                                        </p:cTn>
                                        <p:tgtEl>
                                          <p:spTgt spid="45"/>
                                        </p:tgtEl>
                                        <p:attrNameLst>
                                          <p:attrName>style.visibility</p:attrName>
                                        </p:attrNameLst>
                                      </p:cBhvr>
                                      <p:to>
                                        <p:strVal val="visible"/>
                                      </p:to>
                                    </p:set>
                                    <p:anim calcmode="lin" valueType="num">
                                      <p:cBhvr>
                                        <p:cTn id="127" dur="500" fill="hold"/>
                                        <p:tgtEl>
                                          <p:spTgt spid="45"/>
                                        </p:tgtEl>
                                        <p:attrNameLst>
                                          <p:attrName>ppt_w</p:attrName>
                                        </p:attrNameLst>
                                      </p:cBhvr>
                                      <p:tavLst>
                                        <p:tav tm="0">
                                          <p:val>
                                            <p:fltVal val="0"/>
                                          </p:val>
                                        </p:tav>
                                        <p:tav tm="100000">
                                          <p:val>
                                            <p:strVal val="#ppt_w"/>
                                          </p:val>
                                        </p:tav>
                                      </p:tavLst>
                                    </p:anim>
                                    <p:anim calcmode="lin" valueType="num">
                                      <p:cBhvr>
                                        <p:cTn id="128" dur="500" fill="hold"/>
                                        <p:tgtEl>
                                          <p:spTgt spid="45"/>
                                        </p:tgtEl>
                                        <p:attrNameLst>
                                          <p:attrName>ppt_h</p:attrName>
                                        </p:attrNameLst>
                                      </p:cBhvr>
                                      <p:tavLst>
                                        <p:tav tm="0">
                                          <p:val>
                                            <p:fltVal val="0"/>
                                          </p:val>
                                        </p:tav>
                                        <p:tav tm="100000">
                                          <p:val>
                                            <p:strVal val="#ppt_h"/>
                                          </p:val>
                                        </p:tav>
                                      </p:tavLst>
                                    </p:anim>
                                    <p:animEffect transition="in" filter="fade">
                                      <p:cBhvr>
                                        <p:cTn id="129" dur="500"/>
                                        <p:tgtEl>
                                          <p:spTgt spid="45"/>
                                        </p:tgtEl>
                                      </p:cBhvr>
                                    </p:animEffect>
                                  </p:childTnLst>
                                </p:cTn>
                              </p:par>
                              <p:par>
                                <p:cTn id="130" presetID="53" presetClass="entr" presetSubtype="16" fill="hold" nodeType="withEffect">
                                  <p:stCondLst>
                                    <p:cond delay="0"/>
                                  </p:stCondLst>
                                  <p:childTnLst>
                                    <p:set>
                                      <p:cBhvr>
                                        <p:cTn id="131" dur="1" fill="hold">
                                          <p:stCondLst>
                                            <p:cond delay="0"/>
                                          </p:stCondLst>
                                        </p:cTn>
                                        <p:tgtEl>
                                          <p:spTgt spid="46"/>
                                        </p:tgtEl>
                                        <p:attrNameLst>
                                          <p:attrName>style.visibility</p:attrName>
                                        </p:attrNameLst>
                                      </p:cBhvr>
                                      <p:to>
                                        <p:strVal val="visible"/>
                                      </p:to>
                                    </p:set>
                                    <p:anim calcmode="lin" valueType="num">
                                      <p:cBhvr>
                                        <p:cTn id="132" dur="500" fill="hold"/>
                                        <p:tgtEl>
                                          <p:spTgt spid="46"/>
                                        </p:tgtEl>
                                        <p:attrNameLst>
                                          <p:attrName>ppt_w</p:attrName>
                                        </p:attrNameLst>
                                      </p:cBhvr>
                                      <p:tavLst>
                                        <p:tav tm="0">
                                          <p:val>
                                            <p:fltVal val="0"/>
                                          </p:val>
                                        </p:tav>
                                        <p:tav tm="100000">
                                          <p:val>
                                            <p:strVal val="#ppt_w"/>
                                          </p:val>
                                        </p:tav>
                                      </p:tavLst>
                                    </p:anim>
                                    <p:anim calcmode="lin" valueType="num">
                                      <p:cBhvr>
                                        <p:cTn id="133" dur="500" fill="hold"/>
                                        <p:tgtEl>
                                          <p:spTgt spid="46"/>
                                        </p:tgtEl>
                                        <p:attrNameLst>
                                          <p:attrName>ppt_h</p:attrName>
                                        </p:attrNameLst>
                                      </p:cBhvr>
                                      <p:tavLst>
                                        <p:tav tm="0">
                                          <p:val>
                                            <p:fltVal val="0"/>
                                          </p:val>
                                        </p:tav>
                                        <p:tav tm="100000">
                                          <p:val>
                                            <p:strVal val="#ppt_h"/>
                                          </p:val>
                                        </p:tav>
                                      </p:tavLst>
                                    </p:anim>
                                    <p:animEffect transition="in" filter="fade">
                                      <p:cBhvr>
                                        <p:cTn id="134" dur="500"/>
                                        <p:tgtEl>
                                          <p:spTgt spid="46"/>
                                        </p:tgtEl>
                                      </p:cBhvr>
                                    </p:animEffect>
                                  </p:childTnLst>
                                </p:cTn>
                              </p:par>
                              <p:par>
                                <p:cTn id="135" presetID="53" presetClass="entr" presetSubtype="16"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 calcmode="lin" valueType="num">
                                      <p:cBhvr>
                                        <p:cTn id="137" dur="500" fill="hold"/>
                                        <p:tgtEl>
                                          <p:spTgt spid="36"/>
                                        </p:tgtEl>
                                        <p:attrNameLst>
                                          <p:attrName>ppt_w</p:attrName>
                                        </p:attrNameLst>
                                      </p:cBhvr>
                                      <p:tavLst>
                                        <p:tav tm="0">
                                          <p:val>
                                            <p:fltVal val="0"/>
                                          </p:val>
                                        </p:tav>
                                        <p:tav tm="100000">
                                          <p:val>
                                            <p:strVal val="#ppt_w"/>
                                          </p:val>
                                        </p:tav>
                                      </p:tavLst>
                                    </p:anim>
                                    <p:anim calcmode="lin" valueType="num">
                                      <p:cBhvr>
                                        <p:cTn id="138" dur="500" fill="hold"/>
                                        <p:tgtEl>
                                          <p:spTgt spid="36"/>
                                        </p:tgtEl>
                                        <p:attrNameLst>
                                          <p:attrName>ppt_h</p:attrName>
                                        </p:attrNameLst>
                                      </p:cBhvr>
                                      <p:tavLst>
                                        <p:tav tm="0">
                                          <p:val>
                                            <p:fltVal val="0"/>
                                          </p:val>
                                        </p:tav>
                                        <p:tav tm="100000">
                                          <p:val>
                                            <p:strVal val="#ppt_h"/>
                                          </p:val>
                                        </p:tav>
                                      </p:tavLst>
                                    </p:anim>
                                    <p:animEffect transition="in" filter="fade">
                                      <p:cBhvr>
                                        <p:cTn id="139" dur="500"/>
                                        <p:tgtEl>
                                          <p:spTgt spid="36"/>
                                        </p:tgtEl>
                                      </p:cBhvr>
                                    </p:animEffect>
                                  </p:childTnLst>
                                </p:cTn>
                              </p:par>
                              <p:par>
                                <p:cTn id="140" presetID="53" presetClass="entr" presetSubtype="16" fill="hold" nodeType="withEffect">
                                  <p:stCondLst>
                                    <p:cond delay="0"/>
                                  </p:stCondLst>
                                  <p:childTnLst>
                                    <p:set>
                                      <p:cBhvr>
                                        <p:cTn id="141" dur="1" fill="hold">
                                          <p:stCondLst>
                                            <p:cond delay="0"/>
                                          </p:stCondLst>
                                        </p:cTn>
                                        <p:tgtEl>
                                          <p:spTgt spid="38"/>
                                        </p:tgtEl>
                                        <p:attrNameLst>
                                          <p:attrName>style.visibility</p:attrName>
                                        </p:attrNameLst>
                                      </p:cBhvr>
                                      <p:to>
                                        <p:strVal val="visible"/>
                                      </p:to>
                                    </p:set>
                                    <p:anim calcmode="lin" valueType="num">
                                      <p:cBhvr>
                                        <p:cTn id="142" dur="500" fill="hold"/>
                                        <p:tgtEl>
                                          <p:spTgt spid="38"/>
                                        </p:tgtEl>
                                        <p:attrNameLst>
                                          <p:attrName>ppt_w</p:attrName>
                                        </p:attrNameLst>
                                      </p:cBhvr>
                                      <p:tavLst>
                                        <p:tav tm="0">
                                          <p:val>
                                            <p:fltVal val="0"/>
                                          </p:val>
                                        </p:tav>
                                        <p:tav tm="100000">
                                          <p:val>
                                            <p:strVal val="#ppt_w"/>
                                          </p:val>
                                        </p:tav>
                                      </p:tavLst>
                                    </p:anim>
                                    <p:anim calcmode="lin" valueType="num">
                                      <p:cBhvr>
                                        <p:cTn id="143" dur="500" fill="hold"/>
                                        <p:tgtEl>
                                          <p:spTgt spid="38"/>
                                        </p:tgtEl>
                                        <p:attrNameLst>
                                          <p:attrName>ppt_h</p:attrName>
                                        </p:attrNameLst>
                                      </p:cBhvr>
                                      <p:tavLst>
                                        <p:tav tm="0">
                                          <p:val>
                                            <p:fltVal val="0"/>
                                          </p:val>
                                        </p:tav>
                                        <p:tav tm="100000">
                                          <p:val>
                                            <p:strVal val="#ppt_h"/>
                                          </p:val>
                                        </p:tav>
                                      </p:tavLst>
                                    </p:anim>
                                    <p:animEffect transition="in" filter="fade">
                                      <p:cBhvr>
                                        <p:cTn id="144" dur="500"/>
                                        <p:tgtEl>
                                          <p:spTgt spid="3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anim calcmode="lin" valueType="num">
                                      <p:cBhvr>
                                        <p:cTn id="147" dur="500" fill="hold"/>
                                        <p:tgtEl>
                                          <p:spTgt spid="53"/>
                                        </p:tgtEl>
                                        <p:attrNameLst>
                                          <p:attrName>ppt_w</p:attrName>
                                        </p:attrNameLst>
                                      </p:cBhvr>
                                      <p:tavLst>
                                        <p:tav tm="0">
                                          <p:val>
                                            <p:fltVal val="0"/>
                                          </p:val>
                                        </p:tav>
                                        <p:tav tm="100000">
                                          <p:val>
                                            <p:strVal val="#ppt_w"/>
                                          </p:val>
                                        </p:tav>
                                      </p:tavLst>
                                    </p:anim>
                                    <p:anim calcmode="lin" valueType="num">
                                      <p:cBhvr>
                                        <p:cTn id="148" dur="500" fill="hold"/>
                                        <p:tgtEl>
                                          <p:spTgt spid="53"/>
                                        </p:tgtEl>
                                        <p:attrNameLst>
                                          <p:attrName>ppt_h</p:attrName>
                                        </p:attrNameLst>
                                      </p:cBhvr>
                                      <p:tavLst>
                                        <p:tav tm="0">
                                          <p:val>
                                            <p:fltVal val="0"/>
                                          </p:val>
                                        </p:tav>
                                        <p:tav tm="100000">
                                          <p:val>
                                            <p:strVal val="#ppt_h"/>
                                          </p:val>
                                        </p:tav>
                                      </p:tavLst>
                                    </p:anim>
                                    <p:animEffect transition="in" filter="fade">
                                      <p:cBhvr>
                                        <p:cTn id="149" dur="500"/>
                                        <p:tgtEl>
                                          <p:spTgt spid="53"/>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p:cTn id="152" dur="500" fill="hold"/>
                                        <p:tgtEl>
                                          <p:spTgt spid="41"/>
                                        </p:tgtEl>
                                        <p:attrNameLst>
                                          <p:attrName>ppt_w</p:attrName>
                                        </p:attrNameLst>
                                      </p:cBhvr>
                                      <p:tavLst>
                                        <p:tav tm="0">
                                          <p:val>
                                            <p:fltVal val="0"/>
                                          </p:val>
                                        </p:tav>
                                        <p:tav tm="100000">
                                          <p:val>
                                            <p:strVal val="#ppt_w"/>
                                          </p:val>
                                        </p:tav>
                                      </p:tavLst>
                                    </p:anim>
                                    <p:anim calcmode="lin" valueType="num">
                                      <p:cBhvr>
                                        <p:cTn id="153" dur="500" fill="hold"/>
                                        <p:tgtEl>
                                          <p:spTgt spid="41"/>
                                        </p:tgtEl>
                                        <p:attrNameLst>
                                          <p:attrName>ppt_h</p:attrName>
                                        </p:attrNameLst>
                                      </p:cBhvr>
                                      <p:tavLst>
                                        <p:tav tm="0">
                                          <p:val>
                                            <p:fltVal val="0"/>
                                          </p:val>
                                        </p:tav>
                                        <p:tav tm="100000">
                                          <p:val>
                                            <p:strVal val="#ppt_h"/>
                                          </p:val>
                                        </p:tav>
                                      </p:tavLst>
                                    </p:anim>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8" grpId="0" animBg="1"/>
      <p:bldP spid="21" grpId="0" animBg="1"/>
      <p:bldP spid="22" grpId="0" animBg="1"/>
      <p:bldP spid="23" grpId="0" animBg="1"/>
      <p:bldP spid="27" grpId="0" animBg="1"/>
      <p:bldP spid="31" grpId="0" animBg="1"/>
      <p:bldP spid="39" grpId="0"/>
      <p:bldP spid="41" grpId="0"/>
      <p:bldP spid="42" grpId="0"/>
      <p:bldP spid="43" grpId="0"/>
      <p:bldP spid="44" grpId="0" animBg="1"/>
      <p:bldP spid="47" grpId="0"/>
      <p:bldP spid="48" grpId="0"/>
      <p:bldP spid="49" grpId="0" animBg="1"/>
      <p:bldP spid="51" grpId="0"/>
      <p:bldP spid="52" grpId="0"/>
      <p:bldP spid="5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WS Capture Screen</a:t>
            </a:r>
          </a:p>
        </p:txBody>
      </p:sp>
      <p:pic>
        <p:nvPicPr>
          <p:cNvPr id="9" name="Picture 8">
            <a:extLst>
              <a:ext uri="{FF2B5EF4-FFF2-40B4-BE49-F238E27FC236}">
                <a16:creationId xmlns:a16="http://schemas.microsoft.com/office/drawing/2014/main" id="{28262C52-6756-6985-ABDC-97FB5F6F821A}"/>
              </a:ext>
            </a:extLst>
          </p:cNvPr>
          <p:cNvPicPr>
            <a:picLocks noChangeAspect="1"/>
          </p:cNvPicPr>
          <p:nvPr/>
        </p:nvPicPr>
        <p:blipFill>
          <a:blip r:embed="rId3"/>
          <a:stretch>
            <a:fillRect/>
          </a:stretch>
        </p:blipFill>
        <p:spPr>
          <a:xfrm>
            <a:off x="139441" y="2170128"/>
            <a:ext cx="6533733" cy="45808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F3FDAA4-4A6E-4B17-9913-2E25547F8360}"/>
              </a:ext>
            </a:extLst>
          </p:cNvPr>
          <p:cNvPicPr>
            <a:picLocks noChangeAspect="1"/>
          </p:cNvPicPr>
          <p:nvPr/>
        </p:nvPicPr>
        <p:blipFill>
          <a:blip r:embed="rId4"/>
          <a:stretch>
            <a:fillRect/>
          </a:stretch>
        </p:blipFill>
        <p:spPr>
          <a:xfrm>
            <a:off x="6168868" y="3015574"/>
            <a:ext cx="5864248" cy="373542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C1097A3-887F-694D-4105-FE50636DFC10}"/>
              </a:ext>
            </a:extLst>
          </p:cNvPr>
          <p:cNvPicPr>
            <a:picLocks noChangeAspect="1"/>
          </p:cNvPicPr>
          <p:nvPr/>
        </p:nvPicPr>
        <p:blipFill>
          <a:blip r:embed="rId5"/>
          <a:stretch>
            <a:fillRect/>
          </a:stretch>
        </p:blipFill>
        <p:spPr>
          <a:xfrm>
            <a:off x="3406307" y="1115453"/>
            <a:ext cx="2273031" cy="124080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0049E37E-32CC-4269-5D24-F8C4E66CFAF2}"/>
              </a:ext>
            </a:extLst>
          </p:cNvPr>
          <p:cNvPicPr>
            <a:picLocks noChangeAspect="1"/>
          </p:cNvPicPr>
          <p:nvPr/>
        </p:nvPicPr>
        <p:blipFill>
          <a:blip r:embed="rId6"/>
          <a:stretch>
            <a:fillRect/>
          </a:stretch>
        </p:blipFill>
        <p:spPr>
          <a:xfrm>
            <a:off x="5798941" y="1115714"/>
            <a:ext cx="6234175" cy="1822039"/>
          </a:xfrm>
          <a:prstGeom prst="rect">
            <a:avLst/>
          </a:prstGeom>
          <a:ln>
            <a:noFill/>
          </a:ln>
          <a:effectLst>
            <a:outerShdw blurRad="292100" dist="139700" dir="2700000" algn="tl" rotWithShape="0">
              <a:srgbClr val="333333">
                <a:alpha val="65000"/>
              </a:srgbClr>
            </a:outerShdw>
          </a:effectLst>
        </p:spPr>
      </p:pic>
      <p:pic>
        <p:nvPicPr>
          <p:cNvPr id="3" name="Picture 2" descr="Demo">
            <a:extLst>
              <a:ext uri="{FF2B5EF4-FFF2-40B4-BE49-F238E27FC236}">
                <a16:creationId xmlns:a16="http://schemas.microsoft.com/office/drawing/2014/main" id="{8401821F-F91F-0FD1-871D-8C99F5560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9232" y="4610029"/>
            <a:ext cx="2413949" cy="2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83" y="15958"/>
            <a:ext cx="11353800" cy="1325563"/>
          </a:xfrm>
        </p:spPr>
        <p:txBody>
          <a:bodyPr>
            <a:normAutofit/>
          </a:bodyPr>
          <a:lstStyle/>
          <a:p>
            <a:r>
              <a:rPr lang="en-US" dirty="0" err="1"/>
              <a:t>Poanta</a:t>
            </a:r>
            <a:r>
              <a:rPr lang="en-US" dirty="0"/>
              <a:t> </a:t>
            </a:r>
            <a:r>
              <a:rPr lang="en-US" dirty="0" err="1"/>
              <a:t>cursului</a:t>
            </a:r>
            <a:endParaRPr lang="en-US" dirty="0"/>
          </a:p>
        </p:txBody>
      </p:sp>
      <p:pic>
        <p:nvPicPr>
          <p:cNvPr id="1030" name="Picture 6" descr="101: What is DNS -- and why is it important?">
            <a:extLst>
              <a:ext uri="{FF2B5EF4-FFF2-40B4-BE49-F238E27FC236}">
                <a16:creationId xmlns:a16="http://schemas.microsoft.com/office/drawing/2014/main" id="{3B40E5E5-A00D-CCCF-A615-136906B35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847" y="1917274"/>
            <a:ext cx="6403502" cy="4940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880B62-198C-35CA-4D22-43B50C11F925}"/>
              </a:ext>
            </a:extLst>
          </p:cNvPr>
          <p:cNvSpPr/>
          <p:nvPr/>
        </p:nvSpPr>
        <p:spPr>
          <a:xfrm>
            <a:off x="262646" y="2229150"/>
            <a:ext cx="8511702" cy="1938992"/>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I’ll tell you a DNS joke but be advised:</a:t>
            </a:r>
          </a:p>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it could take up to 24 hours for everyone to get it.</a:t>
            </a:r>
          </a:p>
        </p:txBody>
      </p:sp>
    </p:spTree>
    <p:extLst>
      <p:ext uri="{BB962C8B-B14F-4D97-AF65-F5344CB8AC3E}">
        <p14:creationId xmlns:p14="http://schemas.microsoft.com/office/powerpoint/2010/main" val="307064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p:cTn id="7" dur="500" fill="hold"/>
                                        <p:tgtEl>
                                          <p:spTgt spid="1030"/>
                                        </p:tgtEl>
                                        <p:attrNameLst>
                                          <p:attrName>ppt_w</p:attrName>
                                        </p:attrNameLst>
                                      </p:cBhvr>
                                      <p:tavLst>
                                        <p:tav tm="0">
                                          <p:val>
                                            <p:fltVal val="0"/>
                                          </p:val>
                                        </p:tav>
                                        <p:tav tm="100000">
                                          <p:val>
                                            <p:strVal val="#ppt_w"/>
                                          </p:val>
                                        </p:tav>
                                      </p:tavLst>
                                    </p:anim>
                                    <p:anim calcmode="lin" valueType="num">
                                      <p:cBhvr>
                                        <p:cTn id="8" dur="500" fill="hold"/>
                                        <p:tgtEl>
                                          <p:spTgt spid="1030"/>
                                        </p:tgtEl>
                                        <p:attrNameLst>
                                          <p:attrName>ppt_h</p:attrName>
                                        </p:attrNameLst>
                                      </p:cBhvr>
                                      <p:tavLst>
                                        <p:tav tm="0">
                                          <p:val>
                                            <p:fltVal val="0"/>
                                          </p:val>
                                        </p:tav>
                                        <p:tav tm="100000">
                                          <p:val>
                                            <p:strVal val="#ppt_h"/>
                                          </p:val>
                                        </p:tav>
                                      </p:tavLst>
                                    </p:anim>
                                    <p:animEffect transition="in" filter="fade">
                                      <p:cBhvr>
                                        <p:cTn id="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E41D-9D96-32A2-8C0E-00D4D81325F0}"/>
              </a:ext>
            </a:extLst>
          </p:cNvPr>
          <p:cNvPicPr>
            <a:picLocks noChangeAspect="1"/>
          </p:cNvPicPr>
          <p:nvPr/>
        </p:nvPicPr>
        <p:blipFill>
          <a:blip r:embed="rId3"/>
          <a:stretch>
            <a:fillRect/>
          </a:stretch>
        </p:blipFill>
        <p:spPr>
          <a:xfrm>
            <a:off x="6159374" y="2365795"/>
            <a:ext cx="4449992" cy="2495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72D863FC-403E-CEAD-95B6-FC90CEF0C2D3}"/>
              </a:ext>
            </a:extLst>
          </p:cNvPr>
          <p:cNvPicPr>
            <a:picLocks noChangeAspect="1"/>
          </p:cNvPicPr>
          <p:nvPr/>
        </p:nvPicPr>
        <p:blipFill>
          <a:blip r:embed="rId4"/>
          <a:stretch>
            <a:fillRect/>
          </a:stretch>
        </p:blipFill>
        <p:spPr>
          <a:xfrm>
            <a:off x="1485500" y="2365795"/>
            <a:ext cx="4463953" cy="2495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normAutofit/>
          </a:bodyPr>
          <a:lstStyle/>
          <a:p>
            <a:r>
              <a:rPr lang="en-US" altLang="en-US" sz="4800" dirty="0" err="1">
                <a:solidFill>
                  <a:schemeClr val="bg1"/>
                </a:solidFill>
              </a:rPr>
              <a:t>Înregistrarea</a:t>
            </a:r>
            <a:r>
              <a:rPr lang="en-US" altLang="en-US" sz="4800" dirty="0">
                <a:solidFill>
                  <a:schemeClr val="bg1"/>
                </a:solidFill>
              </a:rPr>
              <a:t> </a:t>
            </a:r>
            <a:r>
              <a:rPr lang="en-US" altLang="en-US" sz="4800" dirty="0" err="1">
                <a:solidFill>
                  <a:schemeClr val="bg1"/>
                </a:solidFill>
              </a:rPr>
              <a:t>prezentării</a:t>
            </a:r>
            <a:endParaRPr lang="en-US" dirty="0"/>
          </a:p>
        </p:txBody>
      </p:sp>
      <p:sp>
        <p:nvSpPr>
          <p:cNvPr id="10" name="TextBox 9">
            <a:extLst>
              <a:ext uri="{FF2B5EF4-FFF2-40B4-BE49-F238E27FC236}">
                <a16:creationId xmlns:a16="http://schemas.microsoft.com/office/drawing/2014/main" id="{2A451944-CFB6-1BC8-DD50-0DFBAAA06745}"/>
              </a:ext>
            </a:extLst>
          </p:cNvPr>
          <p:cNvSpPr txBox="1"/>
          <p:nvPr/>
        </p:nvSpPr>
        <p:spPr>
          <a:xfrm>
            <a:off x="1957775" y="5132997"/>
            <a:ext cx="3519401" cy="369332"/>
          </a:xfrm>
          <a:prstGeom prst="rect">
            <a:avLst/>
          </a:prstGeom>
          <a:noFill/>
        </p:spPr>
        <p:txBody>
          <a:bodyPr wrap="square">
            <a:spAutoFit/>
          </a:bodyPr>
          <a:lstStyle/>
          <a:p>
            <a:pPr algn="ctr"/>
            <a:r>
              <a:rPr lang="en-US" dirty="0">
                <a:hlinkClick r:id="rId5"/>
              </a:rPr>
              <a:t>https://youtu.be/kTs4Ymg9vzA</a:t>
            </a:r>
            <a:r>
              <a:rPr lang="en-US" dirty="0"/>
              <a:t> </a:t>
            </a:r>
          </a:p>
        </p:txBody>
      </p:sp>
      <p:sp>
        <p:nvSpPr>
          <p:cNvPr id="16" name="TextBox 15">
            <a:extLst>
              <a:ext uri="{FF2B5EF4-FFF2-40B4-BE49-F238E27FC236}">
                <a16:creationId xmlns:a16="http://schemas.microsoft.com/office/drawing/2014/main" id="{011BFC53-5C43-7F4D-205E-1A9902B6FEF5}"/>
              </a:ext>
            </a:extLst>
          </p:cNvPr>
          <p:cNvSpPr txBox="1"/>
          <p:nvPr/>
        </p:nvSpPr>
        <p:spPr>
          <a:xfrm>
            <a:off x="6624669" y="5132997"/>
            <a:ext cx="3519401" cy="369332"/>
          </a:xfrm>
          <a:prstGeom prst="rect">
            <a:avLst/>
          </a:prstGeom>
          <a:noFill/>
        </p:spPr>
        <p:txBody>
          <a:bodyPr wrap="square">
            <a:spAutoFit/>
          </a:bodyPr>
          <a:lstStyle/>
          <a:p>
            <a:pPr algn="ctr"/>
            <a:r>
              <a:rPr lang="en-US" dirty="0">
                <a:hlinkClick r:id="rId6"/>
              </a:rPr>
              <a:t>https://youtu.be/ZDVG25bpQdA</a:t>
            </a:r>
            <a:r>
              <a:rPr lang="en-US" dirty="0"/>
              <a:t> </a:t>
            </a:r>
          </a:p>
        </p:txBody>
      </p:sp>
      <p:pic>
        <p:nvPicPr>
          <p:cNvPr id="4098" name="Picture 2">
            <a:extLst>
              <a:ext uri="{FF2B5EF4-FFF2-40B4-BE49-F238E27FC236}">
                <a16:creationId xmlns:a16="http://schemas.microsoft.com/office/drawing/2014/main" id="{993E7CB5-FC83-42A3-FFEF-884723836C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1559" y="2898243"/>
            <a:ext cx="3335440" cy="1430591"/>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098"/>
                                        </p:tgtEl>
                                      </p:cBhvr>
                                    </p:animEffect>
                                    <p:animScale>
                                      <p:cBhvr>
                                        <p:cTn id="7" dur="250" autoRev="1" fill="hold"/>
                                        <p:tgtEl>
                                          <p:spTgt spid="409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77DE14-9880-705E-6882-164A541E8933}"/>
              </a:ext>
            </a:extLst>
          </p:cNvPr>
          <p:cNvSpPr>
            <a:spLocks noGrp="1"/>
          </p:cNvSpPr>
          <p:nvPr>
            <p:ph type="title"/>
          </p:nvPr>
        </p:nvSpPr>
        <p:spPr/>
        <p:txBody>
          <a:bodyPr>
            <a:normAutofit/>
          </a:bodyPr>
          <a:lstStyle/>
          <a:p>
            <a:r>
              <a:rPr lang="en-US" altLang="en-US" sz="4800" dirty="0" err="1">
                <a:solidFill>
                  <a:schemeClr val="bg1"/>
                </a:solidFill>
              </a:rPr>
              <a:t>Vă</a:t>
            </a:r>
            <a:r>
              <a:rPr lang="en-US" altLang="en-US" sz="4800" dirty="0">
                <a:solidFill>
                  <a:schemeClr val="bg1"/>
                </a:solidFill>
              </a:rPr>
              <a:t> </a:t>
            </a:r>
            <a:r>
              <a:rPr lang="en-US" altLang="en-US" sz="4800" dirty="0" err="1">
                <a:solidFill>
                  <a:schemeClr val="bg1"/>
                </a:solidFill>
              </a:rPr>
              <a:t>mulțumesc</a:t>
            </a:r>
            <a:r>
              <a:rPr lang="en-US" altLang="en-US" sz="4800" dirty="0">
                <a:solidFill>
                  <a:schemeClr val="bg1"/>
                </a:solidFill>
              </a:rPr>
              <a:t>!</a:t>
            </a:r>
            <a:endParaRPr lang="en-US" dirty="0"/>
          </a:p>
        </p:txBody>
      </p:sp>
      <p:sp>
        <p:nvSpPr>
          <p:cNvPr id="10" name="Subtitle 9">
            <a:extLst>
              <a:ext uri="{FF2B5EF4-FFF2-40B4-BE49-F238E27FC236}">
                <a16:creationId xmlns:a16="http://schemas.microsoft.com/office/drawing/2014/main" id="{71432317-045A-B767-4304-FAB0C3E2EBDA}"/>
              </a:ext>
            </a:extLst>
          </p:cNvPr>
          <p:cNvSpPr>
            <a:spLocks noGrp="1"/>
          </p:cNvSpPr>
          <p:nvPr>
            <p:ph type="subTitle" idx="13"/>
          </p:nvPr>
        </p:nvSpPr>
        <p:spPr/>
        <p:txBody>
          <a:bodyPr>
            <a:normAutofit/>
          </a:bodyPr>
          <a:lstStyle/>
          <a:p>
            <a:r>
              <a:rPr lang="en-US" altLang="en-US" sz="2400" dirty="0">
                <a:solidFill>
                  <a:schemeClr val="bg1"/>
                </a:solidFill>
              </a:rPr>
              <a:t>Ne </a:t>
            </a:r>
            <a:r>
              <a:rPr lang="en-US" altLang="en-US" sz="2400" dirty="0" err="1">
                <a:solidFill>
                  <a:schemeClr val="bg1"/>
                </a:solidFill>
              </a:rPr>
              <a:t>vedem</a:t>
            </a:r>
            <a:r>
              <a:rPr lang="en-US" altLang="en-US" sz="2400" dirty="0">
                <a:solidFill>
                  <a:schemeClr val="bg1"/>
                </a:solidFill>
              </a:rPr>
              <a:t> la </a:t>
            </a:r>
            <a:r>
              <a:rPr lang="en-US" altLang="en-US" sz="2400" dirty="0" err="1">
                <a:solidFill>
                  <a:schemeClr val="bg1"/>
                </a:solidFill>
              </a:rPr>
              <a:t>cursul</a:t>
            </a:r>
            <a:r>
              <a:rPr lang="en-US" altLang="en-US" sz="2400" dirty="0">
                <a:solidFill>
                  <a:schemeClr val="bg1"/>
                </a:solidFill>
              </a:rPr>
              <a:t> </a:t>
            </a:r>
            <a:r>
              <a:rPr lang="en-US" altLang="en-US" sz="2400" dirty="0" err="1">
                <a:solidFill>
                  <a:schemeClr val="bg1"/>
                </a:solidFill>
              </a:rPr>
              <a:t>următor</a:t>
            </a:r>
            <a:r>
              <a:rPr lang="en-US" altLang="en-US" sz="2400" dirty="0">
                <a:solidFill>
                  <a:schemeClr val="bg1"/>
                </a:solidFill>
              </a:rPr>
              <a:t>.</a:t>
            </a:r>
            <a:endParaRPr lang="en-US" dirty="0"/>
          </a:p>
        </p:txBody>
      </p:sp>
      <p:pic>
        <p:nvPicPr>
          <p:cNvPr id="11" name="Picture 2" descr="Related image">
            <a:extLst>
              <a:ext uri="{FF2B5EF4-FFF2-40B4-BE49-F238E27FC236}">
                <a16:creationId xmlns:a16="http://schemas.microsoft.com/office/drawing/2014/main" id="{AC83B36C-90A7-3772-68DF-6ABDFECAF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6" t="7504" r="11436" b="5434"/>
          <a:stretch>
            <a:fillRect/>
          </a:stretch>
        </p:blipFill>
        <p:spPr bwMode="auto">
          <a:xfrm>
            <a:off x="4187824" y="2103439"/>
            <a:ext cx="3816351"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3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Diagrama</a:t>
            </a:r>
            <a:r>
              <a:rPr lang="en-US" altLang="en-US" dirty="0"/>
              <a:t> de </a:t>
            </a:r>
            <a:r>
              <a:rPr lang="en-US" altLang="en-US" dirty="0" err="1"/>
              <a:t>secvență</a:t>
            </a:r>
            <a:r>
              <a:rPr lang="en-US" altLang="en-US" dirty="0"/>
              <a:t> FTP</a:t>
            </a:r>
            <a:endParaRPr lang="en-US" dirty="0"/>
          </a:p>
        </p:txBody>
      </p:sp>
      <p:pic>
        <p:nvPicPr>
          <p:cNvPr id="6" name="Picture 5">
            <a:extLst>
              <a:ext uri="{FF2B5EF4-FFF2-40B4-BE49-F238E27FC236}">
                <a16:creationId xmlns:a16="http://schemas.microsoft.com/office/drawing/2014/main" id="{664D46AD-CD61-F920-6EA4-9494BF6321A7}"/>
              </a:ext>
            </a:extLst>
          </p:cNvPr>
          <p:cNvPicPr>
            <a:picLocks noChangeAspect="1"/>
          </p:cNvPicPr>
          <p:nvPr/>
        </p:nvPicPr>
        <p:blipFill>
          <a:blip r:embed="rId3"/>
          <a:stretch>
            <a:fillRect/>
          </a:stretch>
        </p:blipFill>
        <p:spPr>
          <a:xfrm>
            <a:off x="2288367" y="1860561"/>
            <a:ext cx="7615265" cy="4846078"/>
          </a:xfrm>
          <a:prstGeom prst="rect">
            <a:avLst/>
          </a:prstGeom>
        </p:spPr>
      </p:pic>
    </p:spTree>
    <p:extLst>
      <p:ext uri="{BB962C8B-B14F-4D97-AF65-F5344CB8AC3E}">
        <p14:creationId xmlns:p14="http://schemas.microsoft.com/office/powerpoint/2010/main" val="16745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Diagrama</a:t>
            </a:r>
            <a:r>
              <a:rPr lang="en-US" altLang="en-US" dirty="0"/>
              <a:t> de </a:t>
            </a:r>
            <a:r>
              <a:rPr lang="en-US" altLang="en-US" dirty="0" err="1"/>
              <a:t>secvență</a:t>
            </a:r>
            <a:r>
              <a:rPr lang="en-US" altLang="en-US" dirty="0"/>
              <a:t> FTP</a:t>
            </a:r>
            <a:endParaRPr lang="en-US" dirty="0"/>
          </a:p>
        </p:txBody>
      </p:sp>
      <p:pic>
        <p:nvPicPr>
          <p:cNvPr id="3" name="Picture 2">
            <a:extLst>
              <a:ext uri="{FF2B5EF4-FFF2-40B4-BE49-F238E27FC236}">
                <a16:creationId xmlns:a16="http://schemas.microsoft.com/office/drawing/2014/main" id="{58EF43E4-4765-595A-DF7C-1D71A8441B2D}"/>
              </a:ext>
            </a:extLst>
          </p:cNvPr>
          <p:cNvPicPr>
            <a:picLocks noChangeAspect="1"/>
          </p:cNvPicPr>
          <p:nvPr/>
        </p:nvPicPr>
        <p:blipFill>
          <a:blip r:embed="rId3"/>
          <a:stretch>
            <a:fillRect/>
          </a:stretch>
        </p:blipFill>
        <p:spPr>
          <a:xfrm>
            <a:off x="1954613" y="1840401"/>
            <a:ext cx="8282774" cy="5001641"/>
          </a:xfrm>
          <a:prstGeom prst="rect">
            <a:avLst/>
          </a:prstGeom>
        </p:spPr>
      </p:pic>
    </p:spTree>
    <p:extLst>
      <p:ext uri="{BB962C8B-B14F-4D97-AF65-F5344CB8AC3E}">
        <p14:creationId xmlns:p14="http://schemas.microsoft.com/office/powerpoint/2010/main" val="190446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Diagrama</a:t>
            </a:r>
            <a:r>
              <a:rPr lang="en-US" altLang="en-US" dirty="0"/>
              <a:t> de </a:t>
            </a:r>
            <a:r>
              <a:rPr lang="en-US" altLang="en-US" dirty="0" err="1"/>
              <a:t>secvență</a:t>
            </a:r>
            <a:r>
              <a:rPr lang="en-US" altLang="en-US" dirty="0"/>
              <a:t> FTP</a:t>
            </a:r>
            <a:endParaRPr lang="en-US" dirty="0"/>
          </a:p>
        </p:txBody>
      </p:sp>
      <p:pic>
        <p:nvPicPr>
          <p:cNvPr id="4" name="Picture 3">
            <a:extLst>
              <a:ext uri="{FF2B5EF4-FFF2-40B4-BE49-F238E27FC236}">
                <a16:creationId xmlns:a16="http://schemas.microsoft.com/office/drawing/2014/main" id="{0217BB5B-5D71-014F-C121-5841E7BD5CA4}"/>
              </a:ext>
            </a:extLst>
          </p:cNvPr>
          <p:cNvPicPr>
            <a:picLocks noChangeAspect="1"/>
          </p:cNvPicPr>
          <p:nvPr/>
        </p:nvPicPr>
        <p:blipFill>
          <a:blip r:embed="rId3"/>
          <a:stretch>
            <a:fillRect/>
          </a:stretch>
        </p:blipFill>
        <p:spPr>
          <a:xfrm>
            <a:off x="1916354" y="1816554"/>
            <a:ext cx="8359292" cy="5041446"/>
          </a:xfrm>
          <a:prstGeom prst="rect">
            <a:avLst/>
          </a:prstGeom>
        </p:spPr>
      </p:pic>
    </p:spTree>
    <p:extLst>
      <p:ext uri="{BB962C8B-B14F-4D97-AF65-F5344CB8AC3E}">
        <p14:creationId xmlns:p14="http://schemas.microsoft.com/office/powerpoint/2010/main" val="31287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Technology-16_9" id="{81DCE5C4-B478-45A5-BF3D-F99F6B466453}" vid="{7752A34F-BDE9-4B5C-BD71-8CC51032E0E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2_T_PGO_Template-Technology-16_9" id="{81DCE5C4-B478-45A5-BF3D-F99F6B466453}" vid="{9798486C-2361-4817-935E-CFE22018B9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435a3c3-ebd1-43cd-9a1d-4bfead7a391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EDE4C4DE37DE4195A53F6743A7A007" ma:contentTypeVersion="12" ma:contentTypeDescription="Create a new document." ma:contentTypeScope="" ma:versionID="8ff7b4cf7efeeb44785e45130a382d01">
  <xsd:schema xmlns:xsd="http://www.w3.org/2001/XMLSchema" xmlns:xs="http://www.w3.org/2001/XMLSchema" xmlns:p="http://schemas.microsoft.com/office/2006/metadata/properties" xmlns:ns3="6435a3c3-ebd1-43cd-9a1d-4bfead7a3918" xmlns:ns4="90a0a7f2-4f75-40c5-8f89-f5c0f28ab4f4" targetNamespace="http://schemas.microsoft.com/office/2006/metadata/properties" ma:root="true" ma:fieldsID="353d2a4ce6107c6858e4f51c273ad22b" ns3:_="" ns4:_="">
    <xsd:import namespace="6435a3c3-ebd1-43cd-9a1d-4bfead7a3918"/>
    <xsd:import namespace="90a0a7f2-4f75-40c5-8f89-f5c0f28ab4f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35a3c3-ebd1-43cd-9a1d-4bfead7a3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0a7f2-4f75-40c5-8f89-f5c0f28ab4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A2A8BF-12AE-4DAA-921A-87214F3095DB}">
  <ds:schemaRefs>
    <ds:schemaRef ds:uri="http://schemas.microsoft.com/office/2006/documentManagement/types"/>
    <ds:schemaRef ds:uri="6435a3c3-ebd1-43cd-9a1d-4bfead7a3918"/>
    <ds:schemaRef ds:uri="http://purl.org/dc/elements/1.1/"/>
    <ds:schemaRef ds:uri="http://schemas.microsoft.com/office/2006/metadata/properties"/>
    <ds:schemaRef ds:uri="90a0a7f2-4f75-40c5-8f89-f5c0f28ab4f4"/>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206774A-0A56-4461-A41A-096807D400A0}">
  <ds:schemaRefs>
    <ds:schemaRef ds:uri="http://schemas.microsoft.com/sharepoint/v3/contenttype/forms"/>
  </ds:schemaRefs>
</ds:datastoreItem>
</file>

<file path=customXml/itemProps3.xml><?xml version="1.0" encoding="utf-8"?>
<ds:datastoreItem xmlns:ds="http://schemas.openxmlformats.org/officeDocument/2006/customXml" ds:itemID="{DDB0CAE7-3B66-4459-A206-873D2B6FC0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35a3c3-ebd1-43cd-9a1d-4bfead7a3918"/>
    <ds:schemaRef ds:uri="90a0a7f2-4f75-40c5-8f89-f5c0f28ab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0102_T_PGO_Template-Technology-16_9</Template>
  <TotalTime>3096</TotalTime>
  <Words>5120</Words>
  <Application>Microsoft Office PowerPoint</Application>
  <PresentationFormat>Widescreen</PresentationFormat>
  <Paragraphs>454</Paragraphs>
  <Slides>69</Slides>
  <Notes>64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69</vt:i4>
      </vt:variant>
    </vt:vector>
  </HeadingPairs>
  <TitlesOfParts>
    <vt:vector size="74" baseType="lpstr">
      <vt:lpstr>Arial</vt:lpstr>
      <vt:lpstr>Calibri</vt:lpstr>
      <vt:lpstr>Calibri Light</vt:lpstr>
      <vt:lpstr>1_Custom Design</vt:lpstr>
      <vt:lpstr>Custom Design</vt:lpstr>
      <vt:lpstr>Rețele de calculatoare</vt:lpstr>
      <vt:lpstr>Vă mulțumesc că ați venit la curs!</vt:lpstr>
      <vt:lpstr>File Transfer Protocol</vt:lpstr>
      <vt:lpstr>Protocolul FTP</vt:lpstr>
      <vt:lpstr>Principiul de operare FTP</vt:lpstr>
      <vt:lpstr>Sesiunea de transfer de fișiere</vt:lpstr>
      <vt:lpstr>Diagrama de secvență FTP</vt:lpstr>
      <vt:lpstr>Diagrama de secvență FTP</vt:lpstr>
      <vt:lpstr>Diagrama de secvență FTP</vt:lpstr>
      <vt:lpstr>Diagrama de secvență FTP</vt:lpstr>
      <vt:lpstr>Diagrama de secvență FTP</vt:lpstr>
      <vt:lpstr>Tratarea datelor ASCII și binare</vt:lpstr>
      <vt:lpstr>Comenzi pentru conexiunea de control</vt:lpstr>
      <vt:lpstr>Intervale pentru codurile de răspuns</vt:lpstr>
      <vt:lpstr>Implementarea unui server FTP</vt:lpstr>
      <vt:lpstr>Analiza traficului FTP</vt:lpstr>
      <vt:lpstr>Analiza traficului FTP</vt:lpstr>
      <vt:lpstr>Analiza traficului FTP</vt:lpstr>
      <vt:lpstr>Modul activ</vt:lpstr>
      <vt:lpstr>Modul pasiv</vt:lpstr>
      <vt:lpstr>Protocolul pentru schimbul de fișiere (FXP)</vt:lpstr>
      <vt:lpstr>Cum funcționează FXP?</vt:lpstr>
      <vt:lpstr>Cum funcționează FXP?</vt:lpstr>
      <vt:lpstr>Demo: FXP</vt:lpstr>
      <vt:lpstr>Clienți FTP</vt:lpstr>
      <vt:lpstr>Comanda ftp</vt:lpstr>
      <vt:lpstr>Comparație între FTP și HTTP</vt:lpstr>
      <vt:lpstr>Domain name system</vt:lpstr>
      <vt:lpstr>Necesitatea serviciului DNS</vt:lpstr>
      <vt:lpstr>Ce este DNS-ul?</vt:lpstr>
      <vt:lpstr>Istoria DNS-ului</vt:lpstr>
      <vt:lpstr>Nume de domeniu</vt:lpstr>
      <vt:lpstr>Arhitectura</vt:lpstr>
      <vt:lpstr>Tipuri de servere</vt:lpstr>
      <vt:lpstr>Tipuri de server: Master / slave</vt:lpstr>
      <vt:lpstr>Tipuri de cereri</vt:lpstr>
      <vt:lpstr>Tipuri de înregistrări</vt:lpstr>
      <vt:lpstr>Rezolvarea numelor utilizând serviciul DNS</vt:lpstr>
      <vt:lpstr>Rezolvarea numelor utilizând serviciul DNS (II)</vt:lpstr>
      <vt:lpstr>Exemplu de rezolvare DNS: Pasul 0</vt:lpstr>
      <vt:lpstr>Exemplu de rezolvare DNS: Pasul 1</vt:lpstr>
      <vt:lpstr>Exemplu de rezolvare DNS: Pasul 2</vt:lpstr>
      <vt:lpstr>Exemplu de rezolvare DNS: Pasul 3</vt:lpstr>
      <vt:lpstr>Exemplu de rezolvare DNS: Pasul 4</vt:lpstr>
      <vt:lpstr>Exemplu de rezolvare DNS: Pasul 5</vt:lpstr>
      <vt:lpstr>Exemplu de rezolvare DNS: Pasul 6</vt:lpstr>
      <vt:lpstr>Exemplu de rezolvare DNS: Pasul 7</vt:lpstr>
      <vt:lpstr>Exemplu de rezolvare DNS: Pasul 8</vt:lpstr>
      <vt:lpstr>Exemplu de rezolvare DNS: Pasul 9</vt:lpstr>
      <vt:lpstr>Exemplu de rezolvare DNS: Pasul 10</vt:lpstr>
      <vt:lpstr>Comanda nslookup</vt:lpstr>
      <vt:lpstr>Demo: DNS GetHostEntry</vt:lpstr>
      <vt:lpstr>Concluzii privind funcțiomarea DNS-ului</vt:lpstr>
      <vt:lpstr>Secure Shell</vt:lpstr>
      <vt:lpstr>Accesul securizat la distanță</vt:lpstr>
      <vt:lpstr>Stabilirea conexiunii</vt:lpstr>
      <vt:lpstr>Autentificarea clientului</vt:lpstr>
      <vt:lpstr>Transmiterea datelor</vt:lpstr>
      <vt:lpstr>Serviciile SSH</vt:lpstr>
      <vt:lpstr>Clienți SSH pentru Windows</vt:lpstr>
      <vt:lpstr>Demo: TCP Shell</vt:lpstr>
      <vt:lpstr>Remote dEsktop Protocol</vt:lpstr>
      <vt:lpstr>Accesul la sesiunile grafice de la distanță</vt:lpstr>
      <vt:lpstr>Componentele Terminal Services</vt:lpstr>
      <vt:lpstr>Arhitectura Terminal Services</vt:lpstr>
      <vt:lpstr>Demo: WS Capture Screen</vt:lpstr>
      <vt:lpstr>Poanta cursului</vt:lpstr>
      <vt:lpstr>Înregistrarea prezentării</vt:lpstr>
      <vt:lpstr>Vă mulțumesc!</vt:lpstr>
    </vt:vector>
  </TitlesOfParts>
  <Company>Axway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Sisteme de Operare</dc:title>
  <dc:creator>Iulian Ilie Nemedi</dc:creator>
  <dc:description>© Copyright PresentationGo.com</dc:description>
  <cp:lastModifiedBy>Iulian Ilie-Nemedi</cp:lastModifiedBy>
  <cp:revision>549</cp:revision>
  <dcterms:created xsi:type="dcterms:W3CDTF">2023-02-20T18:01:55Z</dcterms:created>
  <dcterms:modified xsi:type="dcterms:W3CDTF">2025-02-24T08:54:15Z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0x010100E0EDE4C4DE37DE4195A53F6743A7A007</vt:lpwstr>
  </property>
</Properties>
</file>